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72" r:id="rId1"/>
    <p:sldMasterId id="2147483684" r:id="rId2"/>
    <p:sldMasterId id="2147483698" r:id="rId3"/>
  </p:sldMasterIdLst>
  <p:notesMasterIdLst>
    <p:notesMasterId r:id="rId45"/>
  </p:notesMasterIdLst>
  <p:sldIdLst>
    <p:sldId id="256" r:id="rId4"/>
    <p:sldId id="257" r:id="rId5"/>
    <p:sldId id="335" r:id="rId6"/>
    <p:sldId id="261" r:id="rId7"/>
    <p:sldId id="355" r:id="rId8"/>
    <p:sldId id="262" r:id="rId9"/>
    <p:sldId id="337" r:id="rId10"/>
    <p:sldId id="338" r:id="rId11"/>
    <p:sldId id="354" r:id="rId12"/>
    <p:sldId id="372" r:id="rId13"/>
    <p:sldId id="267" r:id="rId14"/>
    <p:sldId id="363" r:id="rId15"/>
    <p:sldId id="323" r:id="rId16"/>
    <p:sldId id="336" r:id="rId17"/>
    <p:sldId id="311" r:id="rId18"/>
    <p:sldId id="351" r:id="rId19"/>
    <p:sldId id="352" r:id="rId20"/>
    <p:sldId id="353" r:id="rId21"/>
    <p:sldId id="278" r:id="rId22"/>
    <p:sldId id="356" r:id="rId23"/>
    <p:sldId id="374" r:id="rId24"/>
    <p:sldId id="364" r:id="rId25"/>
    <p:sldId id="318" r:id="rId26"/>
    <p:sldId id="319" r:id="rId27"/>
    <p:sldId id="320" r:id="rId28"/>
    <p:sldId id="321" r:id="rId29"/>
    <p:sldId id="366" r:id="rId30"/>
    <p:sldId id="345" r:id="rId31"/>
    <p:sldId id="340" r:id="rId32"/>
    <p:sldId id="339" r:id="rId33"/>
    <p:sldId id="330" r:id="rId34"/>
    <p:sldId id="357" r:id="rId35"/>
    <p:sldId id="331" r:id="rId36"/>
    <p:sldId id="332" r:id="rId37"/>
    <p:sldId id="333" r:id="rId38"/>
    <p:sldId id="362" r:id="rId39"/>
    <p:sldId id="367" r:id="rId40"/>
    <p:sldId id="358" r:id="rId41"/>
    <p:sldId id="359" r:id="rId42"/>
    <p:sldId id="343" r:id="rId43"/>
    <p:sldId id="371" r:id="rId44"/>
  </p:sldIdLst>
  <p:sldSz cx="12192000" cy="6858000"/>
  <p:notesSz cx="6858000" cy="9144000"/>
  <p:embeddedFontLst>
    <p:embeddedFont>
      <p:font typeface="AppleSDGothicNeoB00" panose="02000503000000000000" pitchFamily="2" charset="-128"/>
      <p:regular r:id="rId46"/>
    </p:embeddedFont>
    <p:embeddedFont>
      <p:font typeface="AppleSDGothicNeoEB00" panose="02000503000000000000" pitchFamily="2" charset="-128"/>
      <p:regular r:id="rId47"/>
    </p:embeddedFont>
    <p:embeddedFont>
      <p:font typeface="AppleSDGothicNeoH00" panose="02000503000000000000" pitchFamily="2" charset="-128"/>
      <p:regular r:id="rId48"/>
    </p:embeddedFont>
    <p:embeddedFont>
      <p:font typeface="AppleSDGothicNeoM00" panose="02000503000000000000" pitchFamily="2" charset="-128"/>
      <p:regular r:id="rId49"/>
    </p:embeddedFont>
    <p:embeddedFont>
      <p:font typeface="AppleSDGothicNeoR00" panose="02000503000000000000" pitchFamily="2" charset="-128"/>
      <p:regular r:id="rId50"/>
    </p:embeddedFont>
    <p:embeddedFont>
      <p:font typeface="AppleSDGothicNeoSB00" panose="02000503000000000000" pitchFamily="2" charset="-128"/>
      <p:regular r:id="rId51"/>
    </p:embeddedFont>
    <p:embeddedFont>
      <p:font typeface="Tmon몬소리 Black" panose="02000A03000000000000" pitchFamily="2" charset="-127"/>
      <p:bold r:id="rId52"/>
    </p:embeddedFont>
    <p:embeddedFont>
      <p:font typeface="맑은 고딕" panose="020B0503020000020004" pitchFamily="34" charset="-127"/>
      <p:regular r:id="rId53"/>
      <p:bold r:id="rId54"/>
    </p:embeddedFont>
    <p:embeddedFont>
      <p:font typeface="Abadi" panose="020B0604020104020204" pitchFamily="34" charset="0"/>
      <p:regular r:id="rId5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4B9429C2-7092-4818-89B0-B903505C9D4C}">
          <p14:sldIdLst>
            <p14:sldId id="256"/>
            <p14:sldId id="257"/>
          </p14:sldIdLst>
        </p14:section>
        <p14:section name="제품 소개" id="{AF13FE18-D039-4ED4-A0B5-921B48B8FE93}">
          <p14:sldIdLst>
            <p14:sldId id="335"/>
            <p14:sldId id="261"/>
          </p14:sldIdLst>
        </p14:section>
        <p14:section name="시장 분석" id="{BFC31C35-C867-41D7-870C-08C24C08BEF0}">
          <p14:sldIdLst>
            <p14:sldId id="355"/>
            <p14:sldId id="262"/>
            <p14:sldId id="337"/>
            <p14:sldId id="338"/>
          </p14:sldIdLst>
        </p14:section>
        <p14:section name="문제" id="{BB1ABE60-0AC5-4860-8814-65A800E1C45B}">
          <p14:sldIdLst>
            <p14:sldId id="354"/>
            <p14:sldId id="372"/>
            <p14:sldId id="267"/>
            <p14:sldId id="363"/>
            <p14:sldId id="323"/>
            <p14:sldId id="336"/>
            <p14:sldId id="311"/>
            <p14:sldId id="351"/>
            <p14:sldId id="352"/>
            <p14:sldId id="353"/>
            <p14:sldId id="278"/>
          </p14:sldIdLst>
        </p14:section>
        <p14:section name="해결" id="{7021D69F-C663-43AF-A71A-8B78DC41F93E}">
          <p14:sldIdLst>
            <p14:sldId id="356"/>
            <p14:sldId id="374"/>
            <p14:sldId id="364"/>
            <p14:sldId id="318"/>
            <p14:sldId id="319"/>
            <p14:sldId id="320"/>
            <p14:sldId id="321"/>
            <p14:sldId id="366"/>
            <p14:sldId id="345"/>
            <p14:sldId id="340"/>
            <p14:sldId id="339"/>
            <p14:sldId id="330"/>
            <p14:sldId id="357"/>
            <p14:sldId id="331"/>
            <p14:sldId id="332"/>
            <p14:sldId id="333"/>
            <p14:sldId id="362"/>
            <p14:sldId id="367"/>
            <p14:sldId id="358"/>
            <p14:sldId id="359"/>
            <p14:sldId id="343"/>
            <p14:sldId id="371"/>
          </p14:sldIdLst>
        </p14:section>
        <p14:section name="부록" id="{04D7E460-BC8D-4FA8-9F26-C44EB7E18D93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884E3"/>
    <a:srgbClr val="F4B183"/>
    <a:srgbClr val="C2D2F5"/>
    <a:srgbClr val="B4C1E0"/>
    <a:srgbClr val="1B44A1"/>
    <a:srgbClr val="A2BAF0"/>
    <a:srgbClr val="7095E7"/>
    <a:srgbClr val="C0C0C0"/>
    <a:srgbClr val="C0CBE5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FECB4D8-DB02-4DC6-A0A2-4F2EBAE1DC90}" styleName="보통 스타일 1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301B821-A1FF-4177-AEE7-76D212191A09}" styleName="보통 스타일 1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E25E649-3F16-4E02-A733-19D2CDBF48F0}" styleName="보통 스타일 3 - 강조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919" autoAdjust="0"/>
    <p:restoredTop sz="94717" autoAdjust="0"/>
  </p:normalViewPr>
  <p:slideViewPr>
    <p:cSldViewPr snapToGrid="0">
      <p:cViewPr varScale="1">
        <p:scale>
          <a:sx n="85" d="100"/>
          <a:sy n="85" d="100"/>
        </p:scale>
        <p:origin x="165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font" Target="fonts/font2.fntdata"/><Relationship Id="rId50" Type="http://schemas.openxmlformats.org/officeDocument/2006/relationships/font" Target="fonts/font5.fntdata"/><Relationship Id="rId55" Type="http://schemas.openxmlformats.org/officeDocument/2006/relationships/font" Target="fonts/font10.fntdata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notesMaster" Target="notesMasters/notesMaster1.xml"/><Relationship Id="rId53" Type="http://schemas.openxmlformats.org/officeDocument/2006/relationships/font" Target="fonts/font8.fntdata"/><Relationship Id="rId58" Type="http://schemas.openxmlformats.org/officeDocument/2006/relationships/theme" Target="theme/theme1.xml"/><Relationship Id="rId5" Type="http://schemas.openxmlformats.org/officeDocument/2006/relationships/slide" Target="slides/slide2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font" Target="fonts/font3.fntdata"/><Relationship Id="rId56" Type="http://schemas.openxmlformats.org/officeDocument/2006/relationships/presProps" Target="presProps.xml"/><Relationship Id="rId8" Type="http://schemas.openxmlformats.org/officeDocument/2006/relationships/slide" Target="slides/slide5.xml"/><Relationship Id="rId51" Type="http://schemas.openxmlformats.org/officeDocument/2006/relationships/font" Target="fonts/font6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font" Target="fonts/font1.fntdata"/><Relationship Id="rId59" Type="http://schemas.openxmlformats.org/officeDocument/2006/relationships/tableStyles" Target="tableStyles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font" Target="fonts/font4.fntdata"/><Relationship Id="rId57" Type="http://schemas.openxmlformats.org/officeDocument/2006/relationships/viewProps" Target="viewProps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696B83-73DA-42BD-9583-E88A5B44F92A}" type="datetimeFigureOut">
              <a:rPr lang="ko-KR" altLang="en-US" smtClean="0"/>
              <a:t>2019. 2. 28.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911739-1206-4FF7-8721-2493D01F00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20978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폰트 정하기 및 색상 및 정확한 제목 정하기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DD6D9-36C7-4487-89EB-F2C57E5A0F8E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66848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폰트 정하기 및 색상 및 정확한 제목 정하기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DD6D9-36C7-4487-89EB-F2C57E5A0F8E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23932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폰트 정하기 및 색상 및 정확한 제목 정하기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DD6D9-36C7-4487-89EB-F2C57E5A0F8E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66330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출처 한국무역보험공사 산업정책 </a:t>
            </a:r>
            <a:r>
              <a:rPr lang="ko-KR" altLang="en-US" dirty="0" err="1"/>
              <a:t>조사팀</a:t>
            </a:r>
            <a:r>
              <a:rPr lang="ko-KR" altLang="en-US" dirty="0"/>
              <a:t> 산업동향보고서 </a:t>
            </a:r>
            <a:r>
              <a:rPr lang="en-US" altLang="ko-KR" dirty="0"/>
              <a:t>2018.10 </a:t>
            </a:r>
            <a:r>
              <a:rPr lang="ko-KR" altLang="en-US" dirty="0"/>
              <a:t>자료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DD6D9-36C7-4487-89EB-F2C57E5A0F8E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22698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자료 출처 어디에다 적을까 이야기하기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DD6D9-36C7-4487-89EB-F2C57E5A0F8E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23447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스타일러가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강체제라는 것을 강조하는 그래프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DD6D9-36C7-4487-89EB-F2C57E5A0F8E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63402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폰트 정하기 및 색상 및 정확한 제목 정하기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DD6D9-36C7-4487-89EB-F2C57E5A0F8E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84779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폰트 정하기 및 색상 및 정확한 제목 정하기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DD6D9-36C7-4487-89EB-F2C57E5A0F8E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03791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폰트 정하기 및 색상 및 정확한 제목 정하기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DD6D9-36C7-4487-89EB-F2C57E5A0F8E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90878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미세먼지 필터 있음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에어드레서에는</a:t>
            </a:r>
            <a:r>
              <a:rPr lang="ko-KR" altLang="en-US" dirty="0"/>
              <a:t> 있기 때문에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관심은 미세먼지에 초점에 있고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우리는 미세먼지 필터가 있다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911739-1206-4FF7-8721-2493D01F00FC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8465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C430EA-C253-429B-BCB5-69FC51CE5B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77087D2-6AEB-4574-949A-171C60669A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2AE8FC3-7A1F-4342-ADAB-9D9DA70208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D8242-24D6-407B-BFDB-CE99728A7F41}" type="datetimeFigureOut">
              <a:rPr lang="ko-KR" altLang="en-US" smtClean="0"/>
              <a:t>2019. 2. 28.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953716F-F169-4A2E-81C5-7E24156D7F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9A85349-2951-42BC-83E4-5C803A844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EAE1D-7AE8-4EC2-BF53-8D0F37419F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94036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9A9F9A-B0FE-40BB-BE1E-3486516227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FC6F7C8-3534-4D05-8D21-23C1C72F136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836BDA6-B0E7-49D1-967A-70E83BA0F3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C235375-2E65-48E0-B93F-78D9581CBB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D8242-24D6-407B-BFDB-CE99728A7F41}" type="datetimeFigureOut">
              <a:rPr lang="ko-KR" altLang="en-US" smtClean="0"/>
              <a:t>2019. 2. 28.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B6566E7-023D-4CC0-8221-886B870C6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0A2598A-491A-4EF3-91F9-50734B44BA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EAE1D-7AE8-4EC2-BF53-8D0F37419F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53826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9E7FB6-4EE1-4E2E-8499-54FDB24B1B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86504E4-7C9D-4653-8C97-741FB9EA66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DD042BB-DE01-4120-B694-B21E2DF15C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D8242-24D6-407B-BFDB-CE99728A7F41}" type="datetimeFigureOut">
              <a:rPr lang="ko-KR" altLang="en-US" smtClean="0"/>
              <a:t>2019. 2. 28.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178ACCF-5E5A-4B37-B1DD-E8BE37B66B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3E5423-5557-4D7E-9C80-0FD00D002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EAE1D-7AE8-4EC2-BF53-8D0F37419F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29787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130805B-85F3-4A0E-A28A-FC24EE2CFF9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4EFC279-EC84-4FF1-823A-BC200BE38B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0442B63-04C9-414B-8F8B-0F0B864AAE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D8242-24D6-407B-BFDB-CE99728A7F41}" type="datetimeFigureOut">
              <a:rPr lang="ko-KR" altLang="en-US" smtClean="0"/>
              <a:t>2019. 2. 28.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F2AF997-85DE-4431-80B4-00778A0E15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8187AD5-3B93-4A59-AF4D-C86849BE8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EAE1D-7AE8-4EC2-BF53-8D0F37419F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69917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시장분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78A4296-B8EF-4C69-83FB-9A1448E1CE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3178E-04F5-4B20-9CA9-84417129B64D}" type="datetimeFigureOut">
              <a:rPr lang="ko-KR" altLang="en-US" smtClean="0"/>
              <a:t>2019. 2. 28.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11A1599-E2E3-4775-8E6A-04B61443FA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8B13457-0A54-4082-B7C3-F0D454B2E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4F02A-9A21-4A58-986B-C049B43CDBA3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각 삼각형 6">
            <a:extLst>
              <a:ext uri="{FF2B5EF4-FFF2-40B4-BE49-F238E27FC236}">
                <a16:creationId xmlns:a16="http://schemas.microsoft.com/office/drawing/2014/main" id="{8B729B47-81E2-45BC-8FF3-9F2393F14FFC}"/>
              </a:ext>
            </a:extLst>
          </p:cNvPr>
          <p:cNvSpPr/>
          <p:nvPr userDrawn="1"/>
        </p:nvSpPr>
        <p:spPr>
          <a:xfrm flipV="1">
            <a:off x="0" y="0"/>
            <a:ext cx="12192000" cy="492111"/>
          </a:xfrm>
          <a:prstGeom prst="rtTriangle">
            <a:avLst/>
          </a:prstGeom>
          <a:solidFill>
            <a:srgbClr val="5884E3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각 삼각형 7">
            <a:extLst>
              <a:ext uri="{FF2B5EF4-FFF2-40B4-BE49-F238E27FC236}">
                <a16:creationId xmlns:a16="http://schemas.microsoft.com/office/drawing/2014/main" id="{E7528281-05AB-449A-876F-7BC31FA777E0}"/>
              </a:ext>
            </a:extLst>
          </p:cNvPr>
          <p:cNvSpPr/>
          <p:nvPr userDrawn="1"/>
        </p:nvSpPr>
        <p:spPr>
          <a:xfrm flipH="1" flipV="1">
            <a:off x="0" y="0"/>
            <a:ext cx="12192000" cy="793963"/>
          </a:xfrm>
          <a:prstGeom prst="rtTriangle">
            <a:avLst/>
          </a:prstGeom>
          <a:solidFill>
            <a:srgbClr val="A2BA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497C450-7A03-4C51-8F37-55035DE04351}"/>
              </a:ext>
            </a:extLst>
          </p:cNvPr>
          <p:cNvSpPr txBox="1"/>
          <p:nvPr userDrawn="1"/>
        </p:nvSpPr>
        <p:spPr>
          <a:xfrm>
            <a:off x="10097027" y="155569"/>
            <a:ext cx="24291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pleSDGothicNeoH00" panose="02000503000000000000" pitchFamily="2" charset="-127"/>
                <a:ea typeface="AppleSDGothicNeoH00" panose="02000503000000000000" pitchFamily="2" charset="-127"/>
              </a:rPr>
              <a:t>0</a:t>
            </a:r>
            <a:r>
              <a:rPr lang="en-US" altLang="ko-KR" sz="2400" dirty="0">
                <a:solidFill>
                  <a:schemeClr val="bg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pleSDGothicNeoH00" panose="02000503000000000000" pitchFamily="2" charset="-127"/>
                <a:ea typeface="AppleSDGothicNeoH00" panose="02000503000000000000" pitchFamily="2" charset="-127"/>
              </a:rPr>
              <a:t>2</a:t>
            </a:r>
            <a:r>
              <a:rPr lang="en-US" altLang="ko-KR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pleSDGothicNeoH00" panose="02000503000000000000" pitchFamily="2" charset="-127"/>
                <a:ea typeface="AppleSDGothicNeoH00" panose="02000503000000000000" pitchFamily="2" charset="-127"/>
              </a:rPr>
              <a:t>. </a:t>
            </a:r>
            <a:r>
              <a:rPr lang="ko-KR" alt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pleSDGothicNeoH00" panose="02000503000000000000" pitchFamily="2" charset="-127"/>
                <a:ea typeface="AppleSDGothicNeoH00" panose="02000503000000000000" pitchFamily="2" charset="-127"/>
              </a:rPr>
              <a:t>시장 분석 </a:t>
            </a:r>
          </a:p>
        </p:txBody>
      </p:sp>
      <p:pic>
        <p:nvPicPr>
          <p:cNvPr id="11" name="Picture 2" descr="Image result for samsung logo">
            <a:extLst>
              <a:ext uri="{FF2B5EF4-FFF2-40B4-BE49-F238E27FC236}">
                <a16:creationId xmlns:a16="http://schemas.microsoft.com/office/drawing/2014/main" id="{E21A215D-8C0B-4E82-9696-A8EFEA00182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1637" y="5981748"/>
            <a:ext cx="1677513" cy="1105041"/>
          </a:xfrm>
          <a:prstGeom prst="rect">
            <a:avLst/>
          </a:prstGeom>
          <a:noFill/>
          <a:extLst/>
        </p:spPr>
      </p:pic>
    </p:spTree>
    <p:extLst>
      <p:ext uri="{BB962C8B-B14F-4D97-AF65-F5344CB8AC3E}">
        <p14:creationId xmlns:p14="http://schemas.microsoft.com/office/powerpoint/2010/main" val="23208736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마케팅제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644E1AA-AEA0-4BEE-BA57-91B49BADAF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3178E-04F5-4B20-9CA9-84417129B64D}" type="datetimeFigureOut">
              <a:rPr lang="ko-KR" altLang="en-US" smtClean="0"/>
              <a:t>2019. 2. 28.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1B79A35-DDCE-479C-99EE-D551C7C4BF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228093B-D80A-4441-862E-D7C0089164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4F02A-9A21-4A58-986B-C049B43CDBA3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각 삼각형 6">
            <a:extLst>
              <a:ext uri="{FF2B5EF4-FFF2-40B4-BE49-F238E27FC236}">
                <a16:creationId xmlns:a16="http://schemas.microsoft.com/office/drawing/2014/main" id="{8636BCAA-0D72-4AC6-9B88-C750DCD673C5}"/>
              </a:ext>
            </a:extLst>
          </p:cNvPr>
          <p:cNvSpPr/>
          <p:nvPr userDrawn="1"/>
        </p:nvSpPr>
        <p:spPr>
          <a:xfrm flipV="1">
            <a:off x="0" y="0"/>
            <a:ext cx="12192000" cy="492111"/>
          </a:xfrm>
          <a:prstGeom prst="rtTriangle">
            <a:avLst/>
          </a:prstGeom>
          <a:solidFill>
            <a:srgbClr val="B4C1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각 삼각형 7">
            <a:extLst>
              <a:ext uri="{FF2B5EF4-FFF2-40B4-BE49-F238E27FC236}">
                <a16:creationId xmlns:a16="http://schemas.microsoft.com/office/drawing/2014/main" id="{B3241A4E-A853-4643-84FB-E0084452A9BE}"/>
              </a:ext>
            </a:extLst>
          </p:cNvPr>
          <p:cNvSpPr/>
          <p:nvPr userDrawn="1"/>
        </p:nvSpPr>
        <p:spPr>
          <a:xfrm flipH="1" flipV="1">
            <a:off x="0" y="0"/>
            <a:ext cx="12192000" cy="793963"/>
          </a:xfrm>
          <a:prstGeom prst="rtTriangle">
            <a:avLst/>
          </a:prstGeom>
          <a:solidFill>
            <a:srgbClr val="1B44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3242615-2C8F-4397-A537-7A3A13F6A7A0}"/>
              </a:ext>
            </a:extLst>
          </p:cNvPr>
          <p:cNvSpPr txBox="1"/>
          <p:nvPr userDrawn="1"/>
        </p:nvSpPr>
        <p:spPr>
          <a:xfrm>
            <a:off x="10097027" y="155569"/>
            <a:ext cx="24291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pleSDGothicNeoH00" panose="02000503000000000000" pitchFamily="2" charset="-127"/>
                <a:ea typeface="AppleSDGothicNeoH00" panose="02000503000000000000" pitchFamily="2" charset="-127"/>
              </a:rPr>
              <a:t>0</a:t>
            </a:r>
            <a:r>
              <a:rPr lang="en-US" altLang="ko-KR" sz="2400" dirty="0">
                <a:solidFill>
                  <a:schemeClr val="bg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pleSDGothicNeoH00" panose="02000503000000000000" pitchFamily="2" charset="-127"/>
                <a:ea typeface="AppleSDGothicNeoH00" panose="02000503000000000000" pitchFamily="2" charset="-127"/>
              </a:rPr>
              <a:t>4</a:t>
            </a:r>
            <a:r>
              <a:rPr lang="en-US" altLang="ko-KR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pleSDGothicNeoH00" panose="02000503000000000000" pitchFamily="2" charset="-127"/>
                <a:ea typeface="AppleSDGothicNeoH00" panose="02000503000000000000" pitchFamily="2" charset="-127"/>
              </a:rPr>
              <a:t>. </a:t>
            </a:r>
            <a:r>
              <a:rPr lang="ko-KR" alt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pleSDGothicNeoH00" panose="02000503000000000000" pitchFamily="2" charset="-127"/>
                <a:ea typeface="AppleSDGothicNeoH00" panose="02000503000000000000" pitchFamily="2" charset="-127"/>
              </a:rPr>
              <a:t>마케팅 제안</a:t>
            </a:r>
          </a:p>
        </p:txBody>
      </p:sp>
      <p:pic>
        <p:nvPicPr>
          <p:cNvPr id="11" name="Picture 2" descr="Image result for samsung logo">
            <a:extLst>
              <a:ext uri="{FF2B5EF4-FFF2-40B4-BE49-F238E27FC236}">
                <a16:creationId xmlns:a16="http://schemas.microsoft.com/office/drawing/2014/main" id="{6114F618-777C-41F4-AE5B-C3F83C79693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1637" y="5981748"/>
            <a:ext cx="1677513" cy="1105041"/>
          </a:xfrm>
          <a:prstGeom prst="rect">
            <a:avLst/>
          </a:prstGeom>
          <a:noFill/>
          <a:extLst/>
        </p:spPr>
      </p:pic>
    </p:spTree>
    <p:extLst>
      <p:ext uri="{BB962C8B-B14F-4D97-AF65-F5344CB8AC3E}">
        <p14:creationId xmlns:p14="http://schemas.microsoft.com/office/powerpoint/2010/main" val="18580165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5D94B7-7728-46FD-A392-B2968CAAD9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9EE8E12-D310-4FE0-A042-4948AAAD69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5D2B641-8D28-47C0-BB7A-618C8C4785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3178E-04F5-4B20-9CA9-84417129B64D}" type="datetimeFigureOut">
              <a:rPr lang="ko-KR" altLang="en-US" smtClean="0"/>
              <a:t>2019. 2. 28.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FA1A4E7-7089-48F4-882A-0A63F520CC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F16D18F-806A-448C-8CEB-7A438BE39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4F02A-9A21-4A58-986B-C049B43CDB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690741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E43F5D-F530-413A-8401-9BF15B2AA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78FF63-0C1D-48E8-BCF5-3D661D0755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F1BDCE5-1AC3-45D7-A0D5-6EFEA65E4A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3178E-04F5-4B20-9CA9-84417129B64D}" type="datetimeFigureOut">
              <a:rPr lang="ko-KR" altLang="en-US" smtClean="0"/>
              <a:t>2019. 2. 28.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7DC8E2D-B44D-43EC-A5DD-74F94BC853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51C9034-2628-4C6C-892E-A4A36A553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4F02A-9A21-4A58-986B-C049B43CDB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239775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FEAF36-639C-44F9-A6DD-94941E8D7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D730CBC-4DF0-4B73-89CB-3286DC99F5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FEFE47A-21F6-4362-B1C6-86B05BE8B5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3178E-04F5-4B20-9CA9-84417129B64D}" type="datetimeFigureOut">
              <a:rPr lang="ko-KR" altLang="en-US" smtClean="0"/>
              <a:t>2019. 2. 28.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47342ED-70B1-40EF-B1BF-A705769CB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BCD572B-6806-4E4D-B06A-B576A6E83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4F02A-9A21-4A58-986B-C049B43CDB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531866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ADF517-BF43-4322-984A-5778326FD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7320DE9-2BC1-4AE2-B2B8-CEC48534236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DDE25F0-F68F-4EBF-9DB4-62A11E3935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4FA173C-F461-422E-B401-A3EA6284B1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3178E-04F5-4B20-9CA9-84417129B64D}" type="datetimeFigureOut">
              <a:rPr lang="ko-KR" altLang="en-US" smtClean="0"/>
              <a:t>2019. 2. 28.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E29F227-88EC-4797-B06F-10A7EA200D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F986FFD-C8D1-413D-8EDF-E76177BFB1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4F02A-9A21-4A58-986B-C049B43CDB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647760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2A73F8-658B-4BE7-9FED-A63484EE7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5A34CB0-FC3F-42F9-A06F-0AB3A70BBF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8D145C8-BDFC-48C5-93D3-C1E194DC93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C6A14AF-C78F-4469-8D44-B4AFF044B1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367A4DE-2B5D-41AF-94C2-98C333B7359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59E8997-215B-4C7F-B98F-828A66BAD6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3178E-04F5-4B20-9CA9-84417129B64D}" type="datetimeFigureOut">
              <a:rPr lang="ko-KR" altLang="en-US" smtClean="0"/>
              <a:t>2019. 2. 28.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2049FA4-7CED-4D72-A8FC-6FF01508C7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0C9A094-4546-490F-A636-5E9003086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4F02A-9A21-4A58-986B-C049B43CDB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46451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B13554-E096-40E7-8D32-043B76E01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6A92425-1E48-4DB4-9B62-541C3F5506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77CEB1E-1680-4D1B-92A2-F25586970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D8242-24D6-407B-BFDB-CE99728A7F41}" type="datetimeFigureOut">
              <a:rPr lang="ko-KR" altLang="en-US" smtClean="0"/>
              <a:t>2019. 2. 28.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14DD7B1-9DD9-4457-A10D-BC8079FA37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1885BD5-18BF-4299-8684-1AA3033F1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EAE1D-7AE8-4EC2-BF53-8D0F37419F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949481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C6AD03-3AF6-4CCD-A9E7-5CA0F1293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9C260EE-1013-423D-B5FB-A8F74EA8EA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3178E-04F5-4B20-9CA9-84417129B64D}" type="datetimeFigureOut">
              <a:rPr lang="ko-KR" altLang="en-US" smtClean="0"/>
              <a:t>2019. 2. 28.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9EFA352-FDFA-463A-8AC7-0479658CA7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067EFC5-5500-40AC-80A6-6892390B4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4F02A-9A21-4A58-986B-C049B43CDB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261045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87A7578-3836-4226-8E39-7961BA731A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3178E-04F5-4B20-9CA9-84417129B64D}" type="datetimeFigureOut">
              <a:rPr lang="ko-KR" altLang="en-US" smtClean="0"/>
              <a:t>2019. 2. 28.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495F423-0F82-4800-BEA4-F622AFB585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01E5FB1-A3C7-4CFE-AE93-E75FCDB6A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4F02A-9A21-4A58-986B-C049B43CDB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279775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DDD57C-481B-41FF-98C6-EEBABA46BF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132DBBA-40A7-41A1-BF8E-C943EFFAA3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67D4193-362E-48A9-BA41-F4201D2F18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85AF970-F6F3-4351-B510-BFEAA34491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3178E-04F5-4B20-9CA9-84417129B64D}" type="datetimeFigureOut">
              <a:rPr lang="ko-KR" altLang="en-US" smtClean="0"/>
              <a:t>2019. 2. 28.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DEAF712-B24C-4696-8B27-1E7411D0B0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862867B-3FF5-44CB-95AC-81F261A95E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4F02A-9A21-4A58-986B-C049B43CDB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83804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267436-95FC-4DA2-8270-9CB438211C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8D41B4A-221F-46C3-B080-B2FBC1CB54E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6793134-76ED-445A-BD71-B7FCA98CEE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2FF9172-7B2C-46BC-BF86-806169F093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3178E-04F5-4B20-9CA9-84417129B64D}" type="datetimeFigureOut">
              <a:rPr lang="ko-KR" altLang="en-US" smtClean="0"/>
              <a:t>2019. 2. 28.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E09D71C-F96B-4254-A0E4-5DCF4B55E2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0CBC3D4-8087-4EF3-899C-7C750B774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4F02A-9A21-4A58-986B-C049B43CDB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339176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41E266-6A5E-42BC-BD17-26A76C36E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06BEBC7-D94C-42B9-9A13-F557466952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997795C-FE29-4C56-A0C2-EDC2DF82EF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3178E-04F5-4B20-9CA9-84417129B64D}" type="datetimeFigureOut">
              <a:rPr lang="ko-KR" altLang="en-US" smtClean="0"/>
              <a:t>2019. 2. 28.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09BCC4C-7ECD-48C9-964E-B41B8AE210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2CA1290-599D-4868-8CE5-2B9FD7BAC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4F02A-9A21-4A58-986B-C049B43CDB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258443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CA5B319-3827-44DB-9D03-403D41CC67A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AE6B355-FE21-4BC2-A9E4-197F3DC09C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3A6F855-CF5E-4E94-9776-963C496081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3178E-04F5-4B20-9CA9-84417129B64D}" type="datetimeFigureOut">
              <a:rPr lang="ko-KR" altLang="en-US" smtClean="0"/>
              <a:t>2019. 2. 28.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1EEBF02-9724-4DBB-8D04-B4F03AAFC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0AF670B-AF4A-4339-91B0-D828A32A48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4F02A-9A21-4A58-986B-C049B43CDB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064225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8E2B403-7E4A-4675-8591-9FEEB64FCB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3178E-04F5-4B20-9CA9-84417129B64D}" type="datetimeFigureOut">
              <a:rPr lang="ko-KR" altLang="en-US" smtClean="0"/>
              <a:t>2019. 2. 28.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0DB50B5-6DE0-4E10-A413-2EEFF61E87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B1EE541-B36A-44D6-812F-7F2A2D1E70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4F02A-9A21-4A58-986B-C049B43CDBA3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직각 삼각형 5">
            <a:extLst>
              <a:ext uri="{FF2B5EF4-FFF2-40B4-BE49-F238E27FC236}">
                <a16:creationId xmlns:a16="http://schemas.microsoft.com/office/drawing/2014/main" id="{0DD5EADA-61ED-47F1-8A27-F9CA8985CBF5}"/>
              </a:ext>
            </a:extLst>
          </p:cNvPr>
          <p:cNvSpPr/>
          <p:nvPr userDrawn="1"/>
        </p:nvSpPr>
        <p:spPr>
          <a:xfrm flipH="1" flipV="1">
            <a:off x="0" y="0"/>
            <a:ext cx="12192000" cy="793963"/>
          </a:xfrm>
          <a:prstGeom prst="rtTriangle">
            <a:avLst/>
          </a:prstGeom>
          <a:solidFill>
            <a:srgbClr val="1B44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1B44A1"/>
              </a:solidFill>
            </a:endParaRPr>
          </a:p>
        </p:txBody>
      </p:sp>
      <p:sp>
        <p:nvSpPr>
          <p:cNvPr id="7" name="직각 삼각형 13">
            <a:extLst>
              <a:ext uri="{FF2B5EF4-FFF2-40B4-BE49-F238E27FC236}">
                <a16:creationId xmlns:a16="http://schemas.microsoft.com/office/drawing/2014/main" id="{746A8EE9-5ABD-433F-B598-84B83A790403}"/>
              </a:ext>
            </a:extLst>
          </p:cNvPr>
          <p:cNvSpPr/>
          <p:nvPr userDrawn="1"/>
        </p:nvSpPr>
        <p:spPr>
          <a:xfrm rot="10800000" flipH="1" flipV="1">
            <a:off x="0" y="6507846"/>
            <a:ext cx="11598348" cy="365126"/>
          </a:xfrm>
          <a:custGeom>
            <a:avLst/>
            <a:gdLst>
              <a:gd name="connsiteX0" fmla="*/ 0 w 11588620"/>
              <a:gd name="connsiteY0" fmla="*/ 739712 h 739712"/>
              <a:gd name="connsiteX1" fmla="*/ 0 w 11588620"/>
              <a:gd name="connsiteY1" fmla="*/ 0 h 739712"/>
              <a:gd name="connsiteX2" fmla="*/ 11588620 w 11588620"/>
              <a:gd name="connsiteY2" fmla="*/ 739712 h 739712"/>
              <a:gd name="connsiteX3" fmla="*/ 0 w 11588620"/>
              <a:gd name="connsiteY3" fmla="*/ 739712 h 739712"/>
              <a:gd name="connsiteX0" fmla="*/ 9728 w 11598348"/>
              <a:gd name="connsiteY0" fmla="*/ 535431 h 535431"/>
              <a:gd name="connsiteX1" fmla="*/ 0 w 11598348"/>
              <a:gd name="connsiteY1" fmla="*/ 0 h 535431"/>
              <a:gd name="connsiteX2" fmla="*/ 11598348 w 11598348"/>
              <a:gd name="connsiteY2" fmla="*/ 535431 h 535431"/>
              <a:gd name="connsiteX3" fmla="*/ 9728 w 11598348"/>
              <a:gd name="connsiteY3" fmla="*/ 535431 h 535431"/>
              <a:gd name="connsiteX0" fmla="*/ 9728 w 11598348"/>
              <a:gd name="connsiteY0" fmla="*/ 379789 h 379789"/>
              <a:gd name="connsiteX1" fmla="*/ 0 w 11598348"/>
              <a:gd name="connsiteY1" fmla="*/ 0 h 379789"/>
              <a:gd name="connsiteX2" fmla="*/ 11598348 w 11598348"/>
              <a:gd name="connsiteY2" fmla="*/ 379789 h 379789"/>
              <a:gd name="connsiteX3" fmla="*/ 9728 w 11598348"/>
              <a:gd name="connsiteY3" fmla="*/ 379789 h 379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98348" h="379789">
                <a:moveTo>
                  <a:pt x="9728" y="379789"/>
                </a:moveTo>
                <a:lnTo>
                  <a:pt x="0" y="0"/>
                </a:lnTo>
                <a:lnTo>
                  <a:pt x="11598348" y="379789"/>
                </a:lnTo>
                <a:lnTo>
                  <a:pt x="9728" y="379789"/>
                </a:lnTo>
                <a:close/>
              </a:path>
            </a:pathLst>
          </a:custGeom>
          <a:solidFill>
            <a:srgbClr val="1B44A1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1B44A1"/>
              </a:solidFill>
            </a:endParaRPr>
          </a:p>
        </p:txBody>
      </p:sp>
      <p:sp>
        <p:nvSpPr>
          <p:cNvPr id="8" name="직각 삼각형 10">
            <a:extLst>
              <a:ext uri="{FF2B5EF4-FFF2-40B4-BE49-F238E27FC236}">
                <a16:creationId xmlns:a16="http://schemas.microsoft.com/office/drawing/2014/main" id="{2DC27B3A-5F38-4342-8CCF-E974AD08E1C2}"/>
              </a:ext>
            </a:extLst>
          </p:cNvPr>
          <p:cNvSpPr/>
          <p:nvPr userDrawn="1"/>
        </p:nvSpPr>
        <p:spPr>
          <a:xfrm flipV="1">
            <a:off x="0" y="-17280"/>
            <a:ext cx="12192000" cy="461665"/>
          </a:xfrm>
          <a:custGeom>
            <a:avLst/>
            <a:gdLst>
              <a:gd name="connsiteX0" fmla="*/ 0 w 12192000"/>
              <a:gd name="connsiteY0" fmla="*/ 793963 h 793963"/>
              <a:gd name="connsiteX1" fmla="*/ 0 w 12192000"/>
              <a:gd name="connsiteY1" fmla="*/ 0 h 793963"/>
              <a:gd name="connsiteX2" fmla="*/ 12192000 w 12192000"/>
              <a:gd name="connsiteY2" fmla="*/ 793963 h 793963"/>
              <a:gd name="connsiteX3" fmla="*/ 0 w 12192000"/>
              <a:gd name="connsiteY3" fmla="*/ 793963 h 793963"/>
              <a:gd name="connsiteX0" fmla="*/ 9331 w 12201331"/>
              <a:gd name="connsiteY0" fmla="*/ 999237 h 999237"/>
              <a:gd name="connsiteX1" fmla="*/ 0 w 12201331"/>
              <a:gd name="connsiteY1" fmla="*/ 0 h 999237"/>
              <a:gd name="connsiteX2" fmla="*/ 12201331 w 12201331"/>
              <a:gd name="connsiteY2" fmla="*/ 999237 h 999237"/>
              <a:gd name="connsiteX3" fmla="*/ 9331 w 12201331"/>
              <a:gd name="connsiteY3" fmla="*/ 999237 h 999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01331" h="999237">
                <a:moveTo>
                  <a:pt x="9331" y="999237"/>
                </a:moveTo>
                <a:cubicBezTo>
                  <a:pt x="6221" y="666158"/>
                  <a:pt x="3110" y="333079"/>
                  <a:pt x="0" y="0"/>
                </a:cubicBezTo>
                <a:lnTo>
                  <a:pt x="12201331" y="999237"/>
                </a:lnTo>
                <a:lnTo>
                  <a:pt x="9331" y="999237"/>
                </a:lnTo>
                <a:close/>
              </a:path>
            </a:pathLst>
          </a:custGeom>
          <a:solidFill>
            <a:srgbClr val="1B44A1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1B44A1"/>
              </a:solidFill>
            </a:endParaRPr>
          </a:p>
        </p:txBody>
      </p:sp>
      <p:sp>
        <p:nvSpPr>
          <p:cNvPr id="9" name="직각 삼각형 10">
            <a:extLst>
              <a:ext uri="{FF2B5EF4-FFF2-40B4-BE49-F238E27FC236}">
                <a16:creationId xmlns:a16="http://schemas.microsoft.com/office/drawing/2014/main" id="{FC8BE61A-DD22-4586-AA80-E7798113E7AE}"/>
              </a:ext>
            </a:extLst>
          </p:cNvPr>
          <p:cNvSpPr/>
          <p:nvPr userDrawn="1"/>
        </p:nvSpPr>
        <p:spPr>
          <a:xfrm rot="10800000" flipV="1">
            <a:off x="-93308" y="6529559"/>
            <a:ext cx="12285308" cy="365125"/>
          </a:xfrm>
          <a:custGeom>
            <a:avLst/>
            <a:gdLst>
              <a:gd name="connsiteX0" fmla="*/ 0 w 12192000"/>
              <a:gd name="connsiteY0" fmla="*/ 793963 h 793963"/>
              <a:gd name="connsiteX1" fmla="*/ 0 w 12192000"/>
              <a:gd name="connsiteY1" fmla="*/ 0 h 793963"/>
              <a:gd name="connsiteX2" fmla="*/ 12192000 w 12192000"/>
              <a:gd name="connsiteY2" fmla="*/ 793963 h 793963"/>
              <a:gd name="connsiteX3" fmla="*/ 0 w 12192000"/>
              <a:gd name="connsiteY3" fmla="*/ 793963 h 793963"/>
              <a:gd name="connsiteX0" fmla="*/ 9331 w 12201331"/>
              <a:gd name="connsiteY0" fmla="*/ 999237 h 999237"/>
              <a:gd name="connsiteX1" fmla="*/ 0 w 12201331"/>
              <a:gd name="connsiteY1" fmla="*/ 0 h 999237"/>
              <a:gd name="connsiteX2" fmla="*/ 12201331 w 12201331"/>
              <a:gd name="connsiteY2" fmla="*/ 999237 h 999237"/>
              <a:gd name="connsiteX3" fmla="*/ 9331 w 12201331"/>
              <a:gd name="connsiteY3" fmla="*/ 999237 h 999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01331" h="999237">
                <a:moveTo>
                  <a:pt x="9331" y="999237"/>
                </a:moveTo>
                <a:cubicBezTo>
                  <a:pt x="6221" y="666158"/>
                  <a:pt x="3110" y="333079"/>
                  <a:pt x="0" y="0"/>
                </a:cubicBezTo>
                <a:lnTo>
                  <a:pt x="12201331" y="999237"/>
                </a:lnTo>
                <a:lnTo>
                  <a:pt x="9331" y="999237"/>
                </a:lnTo>
                <a:close/>
              </a:path>
            </a:pathLst>
          </a:custGeom>
          <a:solidFill>
            <a:srgbClr val="1B44A1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1B44A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5D1671-C927-4411-A9B5-51D4CDAB6A0D}"/>
              </a:ext>
            </a:extLst>
          </p:cNvPr>
          <p:cNvSpPr txBox="1"/>
          <p:nvPr userDrawn="1"/>
        </p:nvSpPr>
        <p:spPr>
          <a:xfrm>
            <a:off x="9965814" y="177215"/>
            <a:ext cx="24291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pleSDGothicNeoH00" panose="02000503000000000000" pitchFamily="2" charset="-127"/>
                <a:ea typeface="AppleSDGothicNeoH00" panose="02000503000000000000" pitchFamily="2" charset="-127"/>
              </a:rPr>
              <a:t>0</a:t>
            </a:r>
            <a:r>
              <a:rPr lang="en-US" altLang="ko-KR" sz="2400" dirty="0">
                <a:solidFill>
                  <a:schemeClr val="bg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pleSDGothicNeoH00" panose="02000503000000000000" pitchFamily="2" charset="-127"/>
                <a:ea typeface="AppleSDGothicNeoH00" panose="02000503000000000000" pitchFamily="2" charset="-127"/>
              </a:rPr>
              <a:t>4</a:t>
            </a:r>
            <a:r>
              <a:rPr lang="en-US" altLang="ko-KR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pleSDGothicNeoH00" panose="02000503000000000000" pitchFamily="2" charset="-127"/>
                <a:ea typeface="AppleSDGothicNeoH00" panose="02000503000000000000" pitchFamily="2" charset="-127"/>
              </a:rPr>
              <a:t>. </a:t>
            </a:r>
            <a:r>
              <a:rPr lang="ko-KR" alt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pleSDGothicNeoH00" panose="02000503000000000000" pitchFamily="2" charset="-127"/>
                <a:ea typeface="AppleSDGothicNeoH00" panose="02000503000000000000" pitchFamily="2" charset="-127"/>
              </a:rPr>
              <a:t>마케팅 제안 </a:t>
            </a:r>
          </a:p>
        </p:txBody>
      </p:sp>
      <p:pic>
        <p:nvPicPr>
          <p:cNvPr id="11" name="Picture 2" descr="Image result for samsung logo">
            <a:extLst>
              <a:ext uri="{FF2B5EF4-FFF2-40B4-BE49-F238E27FC236}">
                <a16:creationId xmlns:a16="http://schemas.microsoft.com/office/drawing/2014/main" id="{EF716742-2807-4CD2-83ED-049A8F20210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1637" y="5981748"/>
            <a:ext cx="1677513" cy="1105041"/>
          </a:xfrm>
          <a:prstGeom prst="rect">
            <a:avLst/>
          </a:prstGeom>
          <a:noFill/>
          <a:extLst/>
        </p:spPr>
      </p:pic>
    </p:spTree>
    <p:extLst>
      <p:ext uri="{BB962C8B-B14F-4D97-AF65-F5344CB8AC3E}">
        <p14:creationId xmlns:p14="http://schemas.microsoft.com/office/powerpoint/2010/main" val="396434122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마케팅제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644E1AA-AEA0-4BEE-BA57-91B49BADAF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3178E-04F5-4B20-9CA9-84417129B64D}" type="datetimeFigureOut">
              <a:rPr lang="ko-KR" altLang="en-US" smtClean="0"/>
              <a:t>2019. 2. 28.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1B79A35-DDCE-479C-99EE-D551C7C4BF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228093B-D80A-4441-862E-D7C0089164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4F02A-9A21-4A58-986B-C049B43CDBA3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각 삼각형 6">
            <a:extLst>
              <a:ext uri="{FF2B5EF4-FFF2-40B4-BE49-F238E27FC236}">
                <a16:creationId xmlns:a16="http://schemas.microsoft.com/office/drawing/2014/main" id="{8636BCAA-0D72-4AC6-9B88-C750DCD673C5}"/>
              </a:ext>
            </a:extLst>
          </p:cNvPr>
          <p:cNvSpPr/>
          <p:nvPr userDrawn="1"/>
        </p:nvSpPr>
        <p:spPr>
          <a:xfrm flipV="1">
            <a:off x="0" y="0"/>
            <a:ext cx="12192000" cy="492111"/>
          </a:xfrm>
          <a:prstGeom prst="rtTriangle">
            <a:avLst/>
          </a:prstGeom>
          <a:solidFill>
            <a:srgbClr val="B4C1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각 삼각형 7">
            <a:extLst>
              <a:ext uri="{FF2B5EF4-FFF2-40B4-BE49-F238E27FC236}">
                <a16:creationId xmlns:a16="http://schemas.microsoft.com/office/drawing/2014/main" id="{B3241A4E-A853-4643-84FB-E0084452A9BE}"/>
              </a:ext>
            </a:extLst>
          </p:cNvPr>
          <p:cNvSpPr/>
          <p:nvPr userDrawn="1"/>
        </p:nvSpPr>
        <p:spPr>
          <a:xfrm flipH="1" flipV="1">
            <a:off x="0" y="0"/>
            <a:ext cx="12192000" cy="793963"/>
          </a:xfrm>
          <a:prstGeom prst="rtTriangle">
            <a:avLst/>
          </a:prstGeom>
          <a:solidFill>
            <a:srgbClr val="1B44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3242615-2C8F-4397-A537-7A3A13F6A7A0}"/>
              </a:ext>
            </a:extLst>
          </p:cNvPr>
          <p:cNvSpPr txBox="1"/>
          <p:nvPr userDrawn="1"/>
        </p:nvSpPr>
        <p:spPr>
          <a:xfrm>
            <a:off x="10097027" y="155569"/>
            <a:ext cx="24291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pleSDGothicNeoH00" panose="02000503000000000000" pitchFamily="2" charset="-127"/>
                <a:ea typeface="AppleSDGothicNeoH00" panose="02000503000000000000" pitchFamily="2" charset="-127"/>
              </a:rPr>
              <a:t>0</a:t>
            </a:r>
            <a:r>
              <a:rPr lang="en-US" altLang="ko-KR" sz="2400" dirty="0">
                <a:solidFill>
                  <a:schemeClr val="bg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pleSDGothicNeoH00" panose="02000503000000000000" pitchFamily="2" charset="-127"/>
                <a:ea typeface="AppleSDGothicNeoH00" panose="02000503000000000000" pitchFamily="2" charset="-127"/>
              </a:rPr>
              <a:t>4</a:t>
            </a:r>
            <a:r>
              <a:rPr lang="en-US" altLang="ko-KR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pleSDGothicNeoH00" panose="02000503000000000000" pitchFamily="2" charset="-127"/>
                <a:ea typeface="AppleSDGothicNeoH00" panose="02000503000000000000" pitchFamily="2" charset="-127"/>
              </a:rPr>
              <a:t>. </a:t>
            </a:r>
            <a:r>
              <a:rPr lang="ko-KR" alt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pleSDGothicNeoH00" panose="02000503000000000000" pitchFamily="2" charset="-127"/>
                <a:ea typeface="AppleSDGothicNeoH00" panose="02000503000000000000" pitchFamily="2" charset="-127"/>
              </a:rPr>
              <a:t>마케팅 제안</a:t>
            </a:r>
          </a:p>
        </p:txBody>
      </p:sp>
      <p:pic>
        <p:nvPicPr>
          <p:cNvPr id="11" name="Picture 2" descr="Image result for samsung logo">
            <a:extLst>
              <a:ext uri="{FF2B5EF4-FFF2-40B4-BE49-F238E27FC236}">
                <a16:creationId xmlns:a16="http://schemas.microsoft.com/office/drawing/2014/main" id="{6114F618-777C-41F4-AE5B-C3F83C79693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1637" y="5981748"/>
            <a:ext cx="1677513" cy="1105041"/>
          </a:xfrm>
          <a:prstGeom prst="rect">
            <a:avLst/>
          </a:prstGeom>
          <a:noFill/>
          <a:extLst/>
        </p:spPr>
      </p:pic>
    </p:spTree>
    <p:extLst>
      <p:ext uri="{BB962C8B-B14F-4D97-AF65-F5344CB8AC3E}">
        <p14:creationId xmlns:p14="http://schemas.microsoft.com/office/powerpoint/2010/main" val="259173003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시장분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78A4296-B8EF-4C69-83FB-9A1448E1CE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3178E-04F5-4B20-9CA9-84417129B64D}" type="datetimeFigureOut">
              <a:rPr lang="ko-KR" altLang="en-US" smtClean="0"/>
              <a:t>2019. 2. 28.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11A1599-E2E3-4775-8E6A-04B61443FA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8B13457-0A54-4082-B7C3-F0D454B2E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4F02A-9A21-4A58-986B-C049B43CDBA3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각 삼각형 6">
            <a:extLst>
              <a:ext uri="{FF2B5EF4-FFF2-40B4-BE49-F238E27FC236}">
                <a16:creationId xmlns:a16="http://schemas.microsoft.com/office/drawing/2014/main" id="{8B729B47-81E2-45BC-8FF3-9F2393F14FFC}"/>
              </a:ext>
            </a:extLst>
          </p:cNvPr>
          <p:cNvSpPr/>
          <p:nvPr userDrawn="1"/>
        </p:nvSpPr>
        <p:spPr>
          <a:xfrm flipV="1">
            <a:off x="0" y="0"/>
            <a:ext cx="12192000" cy="492111"/>
          </a:xfrm>
          <a:prstGeom prst="rtTriangle">
            <a:avLst/>
          </a:prstGeom>
          <a:solidFill>
            <a:srgbClr val="5884E3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각 삼각형 7">
            <a:extLst>
              <a:ext uri="{FF2B5EF4-FFF2-40B4-BE49-F238E27FC236}">
                <a16:creationId xmlns:a16="http://schemas.microsoft.com/office/drawing/2014/main" id="{E7528281-05AB-449A-876F-7BC31FA777E0}"/>
              </a:ext>
            </a:extLst>
          </p:cNvPr>
          <p:cNvSpPr/>
          <p:nvPr userDrawn="1"/>
        </p:nvSpPr>
        <p:spPr>
          <a:xfrm flipH="1" flipV="1">
            <a:off x="0" y="0"/>
            <a:ext cx="12192000" cy="793963"/>
          </a:xfrm>
          <a:prstGeom prst="rtTriangle">
            <a:avLst/>
          </a:prstGeom>
          <a:solidFill>
            <a:srgbClr val="A2BA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497C450-7A03-4C51-8F37-55035DE04351}"/>
              </a:ext>
            </a:extLst>
          </p:cNvPr>
          <p:cNvSpPr txBox="1"/>
          <p:nvPr userDrawn="1"/>
        </p:nvSpPr>
        <p:spPr>
          <a:xfrm>
            <a:off x="10097027" y="155569"/>
            <a:ext cx="24291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pleSDGothicNeoH00" panose="02000503000000000000" pitchFamily="2" charset="-127"/>
                <a:ea typeface="AppleSDGothicNeoH00" panose="02000503000000000000" pitchFamily="2" charset="-127"/>
              </a:rPr>
              <a:t>0</a:t>
            </a:r>
            <a:r>
              <a:rPr lang="en-US" altLang="ko-KR" sz="2400" dirty="0">
                <a:solidFill>
                  <a:schemeClr val="bg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pleSDGothicNeoH00" panose="02000503000000000000" pitchFamily="2" charset="-127"/>
                <a:ea typeface="AppleSDGothicNeoH00" panose="02000503000000000000" pitchFamily="2" charset="-127"/>
              </a:rPr>
              <a:t>2</a:t>
            </a:r>
            <a:r>
              <a:rPr lang="en-US" altLang="ko-KR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pleSDGothicNeoH00" panose="02000503000000000000" pitchFamily="2" charset="-127"/>
                <a:ea typeface="AppleSDGothicNeoH00" panose="02000503000000000000" pitchFamily="2" charset="-127"/>
              </a:rPr>
              <a:t>. </a:t>
            </a:r>
            <a:r>
              <a:rPr lang="ko-KR" alt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pleSDGothicNeoH00" panose="02000503000000000000" pitchFamily="2" charset="-127"/>
                <a:ea typeface="AppleSDGothicNeoH00" panose="02000503000000000000" pitchFamily="2" charset="-127"/>
              </a:rPr>
              <a:t>시장 분석 </a:t>
            </a:r>
          </a:p>
        </p:txBody>
      </p:sp>
      <p:pic>
        <p:nvPicPr>
          <p:cNvPr id="11" name="Picture 2" descr="Image result for samsung logo">
            <a:extLst>
              <a:ext uri="{FF2B5EF4-FFF2-40B4-BE49-F238E27FC236}">
                <a16:creationId xmlns:a16="http://schemas.microsoft.com/office/drawing/2014/main" id="{E21A215D-8C0B-4E82-9696-A8EFEA00182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1637" y="5981748"/>
            <a:ext cx="1677513" cy="1105041"/>
          </a:xfrm>
          <a:prstGeom prst="rect">
            <a:avLst/>
          </a:prstGeom>
          <a:noFill/>
          <a:extLst/>
        </p:spPr>
      </p:pic>
    </p:spTree>
    <p:extLst>
      <p:ext uri="{BB962C8B-B14F-4D97-AF65-F5344CB8AC3E}">
        <p14:creationId xmlns:p14="http://schemas.microsoft.com/office/powerpoint/2010/main" val="96630885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데이터 분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78A4296-B8EF-4C69-83FB-9A1448E1CE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3178E-04F5-4B20-9CA9-84417129B64D}" type="datetimeFigureOut">
              <a:rPr lang="ko-KR" altLang="en-US" smtClean="0"/>
              <a:t>2019. 2. 28.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11A1599-E2E3-4775-8E6A-04B61443FA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8B13457-0A54-4082-B7C3-F0D454B2E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4F02A-9A21-4A58-986B-C049B43CDBA3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각 삼각형 6">
            <a:extLst>
              <a:ext uri="{FF2B5EF4-FFF2-40B4-BE49-F238E27FC236}">
                <a16:creationId xmlns:a16="http://schemas.microsoft.com/office/drawing/2014/main" id="{8B729B47-81E2-45BC-8FF3-9F2393F14FFC}"/>
              </a:ext>
            </a:extLst>
          </p:cNvPr>
          <p:cNvSpPr/>
          <p:nvPr userDrawn="1"/>
        </p:nvSpPr>
        <p:spPr>
          <a:xfrm flipV="1">
            <a:off x="0" y="0"/>
            <a:ext cx="12192000" cy="492111"/>
          </a:xfrm>
          <a:prstGeom prst="rtTriangle">
            <a:avLst/>
          </a:prstGeom>
          <a:solidFill>
            <a:srgbClr val="C2D2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각 삼각형 7">
            <a:extLst>
              <a:ext uri="{FF2B5EF4-FFF2-40B4-BE49-F238E27FC236}">
                <a16:creationId xmlns:a16="http://schemas.microsoft.com/office/drawing/2014/main" id="{E7528281-05AB-449A-876F-7BC31FA777E0}"/>
              </a:ext>
            </a:extLst>
          </p:cNvPr>
          <p:cNvSpPr/>
          <p:nvPr userDrawn="1"/>
        </p:nvSpPr>
        <p:spPr>
          <a:xfrm flipH="1" flipV="1">
            <a:off x="0" y="0"/>
            <a:ext cx="12192000" cy="793963"/>
          </a:xfrm>
          <a:prstGeom prst="rtTriangle">
            <a:avLst/>
          </a:prstGeom>
          <a:solidFill>
            <a:srgbClr val="5884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497C450-7A03-4C51-8F37-55035DE04351}"/>
              </a:ext>
            </a:extLst>
          </p:cNvPr>
          <p:cNvSpPr txBox="1"/>
          <p:nvPr userDrawn="1"/>
        </p:nvSpPr>
        <p:spPr>
          <a:xfrm>
            <a:off x="10097027" y="155569"/>
            <a:ext cx="24291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pleSDGothicNeoH00" panose="02000503000000000000" pitchFamily="2" charset="-127"/>
                <a:ea typeface="AppleSDGothicNeoH00" panose="02000503000000000000" pitchFamily="2" charset="-127"/>
              </a:rPr>
              <a:t>0</a:t>
            </a:r>
            <a:r>
              <a:rPr lang="en-US" altLang="ko-KR" sz="2400" dirty="0">
                <a:solidFill>
                  <a:schemeClr val="bg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pleSDGothicNeoH00" panose="02000503000000000000" pitchFamily="2" charset="-127"/>
                <a:ea typeface="AppleSDGothicNeoH00" panose="02000503000000000000" pitchFamily="2" charset="-127"/>
              </a:rPr>
              <a:t>3</a:t>
            </a:r>
            <a:r>
              <a:rPr lang="en-US" altLang="ko-KR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pleSDGothicNeoH00" panose="02000503000000000000" pitchFamily="2" charset="-127"/>
                <a:ea typeface="AppleSDGothicNeoH00" panose="02000503000000000000" pitchFamily="2" charset="-127"/>
              </a:rPr>
              <a:t>. </a:t>
            </a:r>
            <a:r>
              <a:rPr lang="ko-KR" alt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pleSDGothicNeoH00" panose="02000503000000000000" pitchFamily="2" charset="-127"/>
                <a:ea typeface="AppleSDGothicNeoH00" panose="02000503000000000000" pitchFamily="2" charset="-127"/>
              </a:rPr>
              <a:t>데이터 분석 </a:t>
            </a:r>
          </a:p>
        </p:txBody>
      </p:sp>
      <p:pic>
        <p:nvPicPr>
          <p:cNvPr id="11" name="Picture 2" descr="Image result for samsung logo">
            <a:extLst>
              <a:ext uri="{FF2B5EF4-FFF2-40B4-BE49-F238E27FC236}">
                <a16:creationId xmlns:a16="http://schemas.microsoft.com/office/drawing/2014/main" id="{E21A215D-8C0B-4E82-9696-A8EFEA00182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1637" y="5981748"/>
            <a:ext cx="1677513" cy="1105041"/>
          </a:xfrm>
          <a:prstGeom prst="rect">
            <a:avLst/>
          </a:prstGeom>
          <a:noFill/>
          <a:extLst/>
        </p:spPr>
      </p:pic>
    </p:spTree>
    <p:extLst>
      <p:ext uri="{BB962C8B-B14F-4D97-AF65-F5344CB8AC3E}">
        <p14:creationId xmlns:p14="http://schemas.microsoft.com/office/powerpoint/2010/main" val="2732520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A0E3D6-91A0-44FC-8A8C-6C6F3CE3D7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AF7722C-D718-4018-A6FD-5BF059DA62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6E0B9C5-932C-4F2D-88C2-86F0FC8ED9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D8242-24D6-407B-BFDB-CE99728A7F41}" type="datetimeFigureOut">
              <a:rPr lang="ko-KR" altLang="en-US" smtClean="0"/>
              <a:t>2019. 2. 28.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490F374-7407-4244-8C42-5D5A6ABD48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56DD31B-8E1F-4DC1-9C0B-3D3A6EF5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EAE1D-7AE8-4EC2-BF53-8D0F37419F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683484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D37D237-0093-40B8-BF1A-4E1330BF21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3178E-04F5-4B20-9CA9-84417129B64D}" type="datetimeFigureOut">
              <a:rPr lang="ko-KR" altLang="en-US" smtClean="0"/>
              <a:t>2019. 2. 28.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9D6745B-0CD1-434C-A8E7-0150DA3DFC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7F34A12-0D33-47F9-A2F7-2FFF4DBD1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4F02A-9A21-4A58-986B-C049B43CDBA3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각 삼각형 13">
            <a:extLst>
              <a:ext uri="{FF2B5EF4-FFF2-40B4-BE49-F238E27FC236}">
                <a16:creationId xmlns:a16="http://schemas.microsoft.com/office/drawing/2014/main" id="{0E759210-B1E3-4884-9646-AD9E93E5EAAA}"/>
              </a:ext>
            </a:extLst>
          </p:cNvPr>
          <p:cNvSpPr/>
          <p:nvPr userDrawn="1"/>
        </p:nvSpPr>
        <p:spPr>
          <a:xfrm rot="10800000" flipH="1">
            <a:off x="-3038" y="0"/>
            <a:ext cx="11598348" cy="437410"/>
          </a:xfrm>
          <a:custGeom>
            <a:avLst/>
            <a:gdLst>
              <a:gd name="connsiteX0" fmla="*/ 0 w 11588620"/>
              <a:gd name="connsiteY0" fmla="*/ 739712 h 739712"/>
              <a:gd name="connsiteX1" fmla="*/ 0 w 11588620"/>
              <a:gd name="connsiteY1" fmla="*/ 0 h 739712"/>
              <a:gd name="connsiteX2" fmla="*/ 11588620 w 11588620"/>
              <a:gd name="connsiteY2" fmla="*/ 739712 h 739712"/>
              <a:gd name="connsiteX3" fmla="*/ 0 w 11588620"/>
              <a:gd name="connsiteY3" fmla="*/ 739712 h 739712"/>
              <a:gd name="connsiteX0" fmla="*/ 9728 w 11598348"/>
              <a:gd name="connsiteY0" fmla="*/ 535431 h 535431"/>
              <a:gd name="connsiteX1" fmla="*/ 0 w 11598348"/>
              <a:gd name="connsiteY1" fmla="*/ 0 h 535431"/>
              <a:gd name="connsiteX2" fmla="*/ 11598348 w 11598348"/>
              <a:gd name="connsiteY2" fmla="*/ 535431 h 535431"/>
              <a:gd name="connsiteX3" fmla="*/ 9728 w 11598348"/>
              <a:gd name="connsiteY3" fmla="*/ 535431 h 535431"/>
              <a:gd name="connsiteX0" fmla="*/ 9728 w 11598348"/>
              <a:gd name="connsiteY0" fmla="*/ 379789 h 379789"/>
              <a:gd name="connsiteX1" fmla="*/ 0 w 11598348"/>
              <a:gd name="connsiteY1" fmla="*/ 0 h 379789"/>
              <a:gd name="connsiteX2" fmla="*/ 11598348 w 11598348"/>
              <a:gd name="connsiteY2" fmla="*/ 379789 h 379789"/>
              <a:gd name="connsiteX3" fmla="*/ 9728 w 11598348"/>
              <a:gd name="connsiteY3" fmla="*/ 379789 h 379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98348" h="379789">
                <a:moveTo>
                  <a:pt x="9728" y="379789"/>
                </a:moveTo>
                <a:lnTo>
                  <a:pt x="0" y="0"/>
                </a:lnTo>
                <a:lnTo>
                  <a:pt x="11598348" y="379789"/>
                </a:lnTo>
                <a:lnTo>
                  <a:pt x="9728" y="379789"/>
                </a:lnTo>
                <a:close/>
              </a:path>
            </a:pathLst>
          </a:custGeom>
          <a:solidFill>
            <a:srgbClr val="A2BAF0">
              <a:alpha val="6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1B44A1"/>
              </a:solidFill>
            </a:endParaRPr>
          </a:p>
        </p:txBody>
      </p:sp>
      <p:sp>
        <p:nvSpPr>
          <p:cNvPr id="8" name="직각 삼각형 7">
            <a:extLst>
              <a:ext uri="{FF2B5EF4-FFF2-40B4-BE49-F238E27FC236}">
                <a16:creationId xmlns:a16="http://schemas.microsoft.com/office/drawing/2014/main" id="{1B07380A-CF4F-40A4-B26E-60EE062852E8}"/>
              </a:ext>
            </a:extLst>
          </p:cNvPr>
          <p:cNvSpPr/>
          <p:nvPr userDrawn="1"/>
        </p:nvSpPr>
        <p:spPr>
          <a:xfrm flipH="1" flipV="1">
            <a:off x="0" y="0"/>
            <a:ext cx="12192000" cy="793963"/>
          </a:xfrm>
          <a:prstGeom prst="rtTriangle">
            <a:avLst/>
          </a:prstGeom>
          <a:solidFill>
            <a:srgbClr val="5884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32C64F-8B18-40B2-9CDC-3AEDFCA6CF08}"/>
              </a:ext>
            </a:extLst>
          </p:cNvPr>
          <p:cNvSpPr txBox="1"/>
          <p:nvPr userDrawn="1"/>
        </p:nvSpPr>
        <p:spPr>
          <a:xfrm>
            <a:off x="9965814" y="169729"/>
            <a:ext cx="24291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pleSDGothicNeoH00" panose="02000503000000000000" pitchFamily="2" charset="-127"/>
                <a:ea typeface="AppleSDGothicNeoH00" panose="02000503000000000000" pitchFamily="2" charset="-127"/>
              </a:rPr>
              <a:t>0</a:t>
            </a:r>
            <a:r>
              <a:rPr lang="en-US" altLang="ko-KR" sz="2400" dirty="0">
                <a:solidFill>
                  <a:schemeClr val="bg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pleSDGothicNeoH00" panose="02000503000000000000" pitchFamily="2" charset="-127"/>
                <a:ea typeface="AppleSDGothicNeoH00" panose="02000503000000000000" pitchFamily="2" charset="-127"/>
              </a:rPr>
              <a:t>3</a:t>
            </a:r>
            <a:r>
              <a:rPr lang="en-US" altLang="ko-KR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pleSDGothicNeoH00" panose="02000503000000000000" pitchFamily="2" charset="-127"/>
                <a:ea typeface="AppleSDGothicNeoH00" panose="02000503000000000000" pitchFamily="2" charset="-127"/>
              </a:rPr>
              <a:t>. </a:t>
            </a:r>
            <a:r>
              <a:rPr lang="ko-KR" alt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pleSDGothicNeoH00" panose="02000503000000000000" pitchFamily="2" charset="-127"/>
                <a:ea typeface="AppleSDGothicNeoH00" panose="02000503000000000000" pitchFamily="2" charset="-127"/>
              </a:rPr>
              <a:t>데이터 분석 </a:t>
            </a:r>
          </a:p>
        </p:txBody>
      </p:sp>
      <p:pic>
        <p:nvPicPr>
          <p:cNvPr id="11" name="Picture 2" descr="Image result for samsung logo">
            <a:extLst>
              <a:ext uri="{FF2B5EF4-FFF2-40B4-BE49-F238E27FC236}">
                <a16:creationId xmlns:a16="http://schemas.microsoft.com/office/drawing/2014/main" id="{0A8BD118-2834-4B85-8D56-928F4E355B5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1637" y="5981748"/>
            <a:ext cx="1677513" cy="1105041"/>
          </a:xfrm>
          <a:prstGeom prst="rect">
            <a:avLst/>
          </a:prstGeom>
          <a:noFill/>
          <a:extLst/>
        </p:spPr>
      </p:pic>
    </p:spTree>
    <p:extLst>
      <p:ext uri="{BB962C8B-B14F-4D97-AF65-F5344CB8AC3E}">
        <p14:creationId xmlns:p14="http://schemas.microsoft.com/office/powerpoint/2010/main" val="9245957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A8585C-479A-462B-A198-3546F356B3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C08A44E-F321-4FDD-A203-F7849E356A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1BA8E2F-8415-4A2B-90DE-D910041F0A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93403-E72F-4523-8D0B-8C8844979781}" type="datetimeFigureOut">
              <a:rPr lang="ko-KR" altLang="en-US" smtClean="0"/>
              <a:t>2019. 2. 28.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F547E1E-D07D-4E40-99C4-2E759098D0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C02F9B0-7822-4572-A15C-13F7DCF8F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AF04A-C12F-415B-A8A0-A28B99CF4A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997439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EAD15A-45C5-4433-8A87-29D290516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DF338F1-42F3-4453-8085-D32C6B90C4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D45314E-F626-4C84-AE1A-A2BFED9DD0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93403-E72F-4523-8D0B-8C8844979781}" type="datetimeFigureOut">
              <a:rPr lang="ko-KR" altLang="en-US" smtClean="0"/>
              <a:t>2019. 2. 28.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6AD70BE-B72A-46FC-8A35-103ED6AD7E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26A054D-4755-4248-BEF1-7F72CC1BF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AF04A-C12F-415B-A8A0-A28B99CF4A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078028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7EE012-5A36-4C30-8FB9-83AD4757CB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1A87612-A7E2-4AE2-BC85-610B4E2992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A56A9F4-FEF7-4BCC-A808-D39E96AAC8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93403-E72F-4523-8D0B-8C8844979781}" type="datetimeFigureOut">
              <a:rPr lang="ko-KR" altLang="en-US" smtClean="0"/>
              <a:t>2019. 2. 28.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74F43B-4902-4BF9-8E3D-DC066B50C3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5BE636B-D0D6-4F1C-8409-F0283A39C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AF04A-C12F-415B-A8A0-A28B99CF4A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920962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AA7755-8CD4-4A5D-8187-FE12F75F6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B83497F-FF43-463B-A613-E68A8C6D8E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B802ACD-B6AA-4D71-A049-76E8A6D782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36C82CB-BE14-4034-92B5-A9A9E22A67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93403-E72F-4523-8D0B-8C8844979781}" type="datetimeFigureOut">
              <a:rPr lang="ko-KR" altLang="en-US" smtClean="0"/>
              <a:t>2019. 2. 28.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C7A349E-02A2-4206-8F22-A6C4244B93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E33979B-FEDB-433E-BFB7-2727346DE0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AF04A-C12F-415B-A8A0-A28B99CF4A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422735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CA00E3-469E-487D-ABF8-2559BC7D75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9A609DE-165A-43D2-972E-E87FA3ABA5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3D7DCCC-7C9A-45F9-936C-EF83575DF3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074221C-179C-4246-88A5-CF5887439EA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8B1C959-D19E-40EA-A259-5545722EC74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9B60EC8-B229-4B02-A1A6-88F4D759FC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93403-E72F-4523-8D0B-8C8844979781}" type="datetimeFigureOut">
              <a:rPr lang="ko-KR" altLang="en-US" smtClean="0"/>
              <a:t>2019. 2. 28.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F3DB325-0908-4D9D-9D77-1BE742EE6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952F897-7A20-4F36-8B5E-0E7EF2A3F3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AF04A-C12F-415B-A8A0-A28B99CF4A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998410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089C95-2F72-4037-B45F-297AAB30F7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A3244C5-C93B-4C1A-BABB-ED8E72BE0B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93403-E72F-4523-8D0B-8C8844979781}" type="datetimeFigureOut">
              <a:rPr lang="ko-KR" altLang="en-US" smtClean="0"/>
              <a:t>2019. 2. 28.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EDDC276-E4E3-4ED8-B364-137C66A8A6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B1524C1-FB9D-49D3-8DDC-BD3410DCAD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AF04A-C12F-415B-A8A0-A28B99CF4A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945843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C48FFBD-AE00-4F5A-83DB-9DBDE1711C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93403-E72F-4523-8D0B-8C8844979781}" type="datetimeFigureOut">
              <a:rPr lang="ko-KR" altLang="en-US" smtClean="0"/>
              <a:t>2019. 2. 28.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C2AD8F1-0BCE-4650-8A75-6CA1089A2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7379412-571D-40D3-925D-1AA3837BB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AF04A-C12F-415B-A8A0-A28B99CF4A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166456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A491F1-6C07-48F6-9924-86EACABA1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2C076C3-F108-4C57-9C8E-C784B22047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B1F6FD2-2F9F-48CF-B2B0-13D79771B7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BBD9D69-CEC7-482F-ABAE-EC847A76B4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93403-E72F-4523-8D0B-8C8844979781}" type="datetimeFigureOut">
              <a:rPr lang="ko-KR" altLang="en-US" smtClean="0"/>
              <a:t>2019. 2. 28.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E8ACDF0-95EF-4059-B54F-A4903619B6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3DB83AC-666F-49BD-AB61-1E4EA2651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AF04A-C12F-415B-A8A0-A28B99CF4A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661531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AD2461-1C84-4FD0-ACE4-146729F266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51F2033-C4CD-48DC-87EB-97BF9E5CD9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2EA5DC1-A235-4294-807D-7E1B0BCFC6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F653499-8EAA-4399-A8B3-43854534A1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93403-E72F-4523-8D0B-8C8844979781}" type="datetimeFigureOut">
              <a:rPr lang="ko-KR" altLang="en-US" smtClean="0"/>
              <a:t>2019. 2. 28.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70F129D-A39C-4EC7-9935-F0B0A46A11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6FD8AFB-D7F6-462E-9065-33CD61E08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AF04A-C12F-415B-A8A0-A28B99CF4A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20972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53D4FE-8801-4C2C-A3E7-93BEED027E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9471942-2AFE-4D8F-BF3D-EA6D69743D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1400166-2F45-4E95-A039-1DB49D809E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8560392-E649-4E85-9680-6D6EAD6AFA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D8242-24D6-407B-BFDB-CE99728A7F41}" type="datetimeFigureOut">
              <a:rPr lang="ko-KR" altLang="en-US" smtClean="0"/>
              <a:t>2019. 2. 28.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4887EC0-3CD2-4EF9-8C61-A3E4B601DF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2B8806D-50EA-49E3-8E57-5C205A3D4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EAE1D-7AE8-4EC2-BF53-8D0F37419F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607117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B4B7D7-A89B-40B5-B07C-5E46E32C7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4B87404-E923-4FEA-ADC6-01AFA1863D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89706F5-9CD9-4001-9203-58771EF71A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93403-E72F-4523-8D0B-8C8844979781}" type="datetimeFigureOut">
              <a:rPr lang="ko-KR" altLang="en-US" smtClean="0"/>
              <a:t>2019. 2. 28.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932789C-ECBD-4FC7-B0C8-A8E673F94E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3BEC4C9-A394-40E4-BE15-A84D4245B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AF04A-C12F-415B-A8A0-A28B99CF4A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015767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078B873-6107-46DB-A8E1-9783434A215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0C85432-093B-4096-A7DD-DA215B31A5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732FC69-6761-4A7F-B2C3-E113CB9C84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93403-E72F-4523-8D0B-8C8844979781}" type="datetimeFigureOut">
              <a:rPr lang="ko-KR" altLang="en-US" smtClean="0"/>
              <a:t>2019. 2. 28.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0E84D13-500C-4F8A-96AF-9A3240C337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36D4173-79A1-4C6F-963B-5FF1F77AD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AF04A-C12F-415B-A8A0-A28B99CF4A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20069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9FF15D-3402-4E54-AA51-758114428E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5CE1D08-3902-4825-8F08-8BE1A458D7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1FCB27C-A455-4624-BCDB-6D90C162D6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FE92C3D-D343-48E6-AC06-BBA3346888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AD870D0-1844-4430-8346-BA1A37FA885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6B8C00D-008A-4DBE-B834-6FD9FA0C42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D8242-24D6-407B-BFDB-CE99728A7F41}" type="datetimeFigureOut">
              <a:rPr lang="ko-KR" altLang="en-US" smtClean="0"/>
              <a:t>2019. 2. 28.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9EC1D2B-4AAD-4D1F-8D29-54864D87E9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44C243C-07A1-4E94-A5B4-0B0739EC7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EAE1D-7AE8-4EC2-BF53-8D0F37419F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7579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A705E0-F894-4BA9-8656-82DD708FBA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3F90012-D45E-4420-B23F-8045D63EE2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D8242-24D6-407B-BFDB-CE99728A7F41}" type="datetimeFigureOut">
              <a:rPr lang="ko-KR" altLang="en-US" smtClean="0"/>
              <a:t>2019. 2. 28.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CAF55BB-D4B6-4A35-9CF7-143E7676AD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BAA14BC-89BF-4771-8EF7-DD5D893E9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EAE1D-7AE8-4EC2-BF53-8D0F37419F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60769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B5A1CD-FFDE-462D-AF4D-D09854974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B403174-8CF9-49FC-ACD2-FF225775D7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D8242-24D6-407B-BFDB-CE99728A7F41}" type="datetimeFigureOut">
              <a:rPr lang="ko-KR" altLang="en-US" smtClean="0"/>
              <a:t>2019. 2. 28.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D329587-0F75-48AA-B7DE-6DB454895A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45F41D0-EA48-433E-840C-F0F1CE53E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EAE1D-7AE8-4EC2-BF53-8D0F37419F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75149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67B6D78-64F1-4026-9152-ACD2D09141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D8242-24D6-407B-BFDB-CE99728A7F41}" type="datetimeFigureOut">
              <a:rPr lang="ko-KR" altLang="en-US" smtClean="0"/>
              <a:t>2019. 2. 28.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DE2DC1E-88AC-4D09-AE90-AD9DA6194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C31D13C-7BCE-4013-AC07-512EE83B14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EAE1D-7AE8-4EC2-BF53-8D0F37419F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86196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F5146B-F634-46E7-86FC-A9F108CE28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E6F0175-E674-4110-9106-3BAC548FD9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4C5D586-0002-457D-8169-5184F10E4A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C4B9884-1426-4E67-8620-FCEE7E15F1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D8242-24D6-407B-BFDB-CE99728A7F41}" type="datetimeFigureOut">
              <a:rPr lang="ko-KR" altLang="en-US" smtClean="0"/>
              <a:t>2019. 2. 28.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BE28CCE-5DAA-4AAC-A3FE-C591C8B8AC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0695B24-DB20-4CE9-8302-A94AFBDF96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EAE1D-7AE8-4EC2-BF53-8D0F37419F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89948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30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3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7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41.xml"/><Relationship Id="rId5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40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7B481A1-932B-481A-8B2B-9DC90EED5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D7F9FDF-8B24-491F-8B6F-E0A0B4B9C8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640A639-26DB-4330-BB88-67C7259E037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FD8242-24D6-407B-BFDB-CE99728A7F41}" type="datetimeFigureOut">
              <a:rPr lang="ko-KR" altLang="en-US" smtClean="0"/>
              <a:t>2019. 2. 28.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5C35DAD-4082-42AA-986F-1F07620CA2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B3676F3-FC13-4CAD-808A-97CB387143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9EAE1D-7AE8-4EC2-BF53-8D0F37419F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87705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97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715" r:id="rId13"/>
    <p:sldLayoutId id="2147483716" r:id="rId14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9D038BA-56A1-47F2-8FBD-5FB25C36E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A174380-5548-4F62-AF47-1D6B324DCB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D8FBBD2-6601-4795-AA7B-D53C0268D5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93178E-04F5-4B20-9CA9-84417129B64D}" type="datetimeFigureOut">
              <a:rPr lang="ko-KR" altLang="en-US" smtClean="0"/>
              <a:t>2019. 2. 28.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BE91CAD-44FE-46D5-AA89-FF34B2390D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57825B8-1749-48BC-A570-D247C3C08A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44F02A-9A21-4A58-986B-C049B43CDB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28784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712" r:id="rId13"/>
    <p:sldLayoutId id="2147483710" r:id="rId14"/>
    <p:sldLayoutId id="2147483714" r:id="rId15"/>
    <p:sldLayoutId id="2147483711" r:id="rId16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BEF8763-9C7D-429F-A8A8-CCE5A7054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CD93121-E2AA-4788-A5C7-BF2ADBC68A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FA6EB64-F702-4C91-89E7-A8E71EB7CD9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D93403-E72F-4523-8D0B-8C8844979781}" type="datetimeFigureOut">
              <a:rPr lang="ko-KR" altLang="en-US" smtClean="0"/>
              <a:t>2019. 2. 28.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0459EA5-6CDF-471C-8952-FD90E6269F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D2C6BC0-EF59-46DA-AF45-5E64875E26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6AF04A-C12F-415B-A8A0-A28B99CF4A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49584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3" Type="http://schemas.microsoft.com/office/2007/relationships/hdphoto" Target="../media/hdphoto1.wdp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image" Target="../media/image2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microsoft.com/office/2007/relationships/hdphoto" Target="../media/hdphoto5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2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7.xml"/><Relationship Id="rId4" Type="http://schemas.microsoft.com/office/2007/relationships/hdphoto" Target="../media/hdphoto6.wd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47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7.xml"/></Relationships>
</file>

<file path=ppt/slides/_rels/slide2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1.svg"/><Relationship Id="rId18" Type="http://schemas.openxmlformats.org/officeDocument/2006/relationships/image" Target="../media/image66.png"/><Relationship Id="rId26" Type="http://schemas.openxmlformats.org/officeDocument/2006/relationships/image" Target="../media/image74.png"/><Relationship Id="rId3" Type="http://schemas.openxmlformats.org/officeDocument/2006/relationships/image" Target="../media/image51.svg"/><Relationship Id="rId21" Type="http://schemas.openxmlformats.org/officeDocument/2006/relationships/image" Target="../media/image69.svg"/><Relationship Id="rId7" Type="http://schemas.openxmlformats.org/officeDocument/2006/relationships/image" Target="../media/image55.svg"/><Relationship Id="rId12" Type="http://schemas.openxmlformats.org/officeDocument/2006/relationships/image" Target="../media/image60.png"/><Relationship Id="rId17" Type="http://schemas.openxmlformats.org/officeDocument/2006/relationships/image" Target="../media/image65.svg"/><Relationship Id="rId25" Type="http://schemas.openxmlformats.org/officeDocument/2006/relationships/image" Target="../media/image73.svg"/><Relationship Id="rId33" Type="http://schemas.microsoft.com/office/2007/relationships/hdphoto" Target="../media/hdphoto7.wdp"/><Relationship Id="rId2" Type="http://schemas.openxmlformats.org/officeDocument/2006/relationships/image" Target="../media/image50.png"/><Relationship Id="rId16" Type="http://schemas.openxmlformats.org/officeDocument/2006/relationships/image" Target="../media/image64.png"/><Relationship Id="rId20" Type="http://schemas.openxmlformats.org/officeDocument/2006/relationships/image" Target="../media/image68.png"/><Relationship Id="rId29" Type="http://schemas.openxmlformats.org/officeDocument/2006/relationships/image" Target="../media/image77.svg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54.png"/><Relationship Id="rId11" Type="http://schemas.openxmlformats.org/officeDocument/2006/relationships/image" Target="../media/image59.svg"/><Relationship Id="rId24" Type="http://schemas.openxmlformats.org/officeDocument/2006/relationships/image" Target="../media/image72.png"/><Relationship Id="rId32" Type="http://schemas.openxmlformats.org/officeDocument/2006/relationships/image" Target="../media/image80.png"/><Relationship Id="rId5" Type="http://schemas.openxmlformats.org/officeDocument/2006/relationships/image" Target="../media/image53.svg"/><Relationship Id="rId15" Type="http://schemas.openxmlformats.org/officeDocument/2006/relationships/image" Target="../media/image63.svg"/><Relationship Id="rId23" Type="http://schemas.openxmlformats.org/officeDocument/2006/relationships/image" Target="../media/image71.svg"/><Relationship Id="rId28" Type="http://schemas.openxmlformats.org/officeDocument/2006/relationships/image" Target="../media/image76.png"/><Relationship Id="rId10" Type="http://schemas.openxmlformats.org/officeDocument/2006/relationships/image" Target="../media/image58.png"/><Relationship Id="rId19" Type="http://schemas.openxmlformats.org/officeDocument/2006/relationships/image" Target="../media/image67.svg"/><Relationship Id="rId31" Type="http://schemas.openxmlformats.org/officeDocument/2006/relationships/image" Target="../media/image79.svg"/><Relationship Id="rId4" Type="http://schemas.openxmlformats.org/officeDocument/2006/relationships/image" Target="../media/image52.png"/><Relationship Id="rId9" Type="http://schemas.openxmlformats.org/officeDocument/2006/relationships/image" Target="../media/image57.svg"/><Relationship Id="rId14" Type="http://schemas.openxmlformats.org/officeDocument/2006/relationships/image" Target="../media/image62.png"/><Relationship Id="rId22" Type="http://schemas.openxmlformats.org/officeDocument/2006/relationships/image" Target="../media/image70.png"/><Relationship Id="rId27" Type="http://schemas.openxmlformats.org/officeDocument/2006/relationships/image" Target="../media/image75.svg"/><Relationship Id="rId30" Type="http://schemas.openxmlformats.org/officeDocument/2006/relationships/image" Target="../media/image78.png"/><Relationship Id="rId8" Type="http://schemas.openxmlformats.org/officeDocument/2006/relationships/image" Target="../media/image5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microsoft.com/office/2007/relationships/hdphoto" Target="../media/hdphoto2.wdp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Relationship Id="rId4" Type="http://schemas.microsoft.com/office/2007/relationships/hdphoto" Target="../media/hdphoto8.wdp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Relationship Id="rId6" Type="http://schemas.microsoft.com/office/2007/relationships/hdphoto" Target="../media/hdphoto10.wdp"/><Relationship Id="rId5" Type="http://schemas.openxmlformats.org/officeDocument/2006/relationships/image" Target="../media/image83.png"/><Relationship Id="rId4" Type="http://schemas.microsoft.com/office/2007/relationships/hdphoto" Target="../media/hdphoto9.wdp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.png"/><Relationship Id="rId5" Type="http://schemas.microsoft.com/office/2007/relationships/hdphoto" Target="../media/hdphoto12.wdp"/><Relationship Id="rId4" Type="http://schemas.openxmlformats.org/officeDocument/2006/relationships/image" Target="../media/image85.png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.png"/><Relationship Id="rId5" Type="http://schemas.microsoft.com/office/2007/relationships/hdphoto" Target="../media/hdphoto14.wdp"/><Relationship Id="rId4" Type="http://schemas.openxmlformats.org/officeDocument/2006/relationships/image" Target="../media/image87.png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15.wdp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svg"/><Relationship Id="rId13" Type="http://schemas.openxmlformats.org/officeDocument/2006/relationships/image" Target="../media/image98.png"/><Relationship Id="rId3" Type="http://schemas.microsoft.com/office/2007/relationships/hdphoto" Target="../media/hdphoto16.wdp"/><Relationship Id="rId7" Type="http://schemas.openxmlformats.org/officeDocument/2006/relationships/image" Target="../media/image92.png"/><Relationship Id="rId12" Type="http://schemas.openxmlformats.org/officeDocument/2006/relationships/image" Target="../media/image97.svg"/><Relationship Id="rId2" Type="http://schemas.openxmlformats.org/officeDocument/2006/relationships/image" Target="../media/image89.png"/><Relationship Id="rId16" Type="http://schemas.openxmlformats.org/officeDocument/2006/relationships/image" Target="../media/image101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91.svg"/><Relationship Id="rId11" Type="http://schemas.openxmlformats.org/officeDocument/2006/relationships/image" Target="../media/image96.png"/><Relationship Id="rId5" Type="http://schemas.openxmlformats.org/officeDocument/2006/relationships/image" Target="../media/image90.png"/><Relationship Id="rId15" Type="http://schemas.openxmlformats.org/officeDocument/2006/relationships/image" Target="../media/image100.png"/><Relationship Id="rId10" Type="http://schemas.openxmlformats.org/officeDocument/2006/relationships/image" Target="../media/image95.svg"/><Relationship Id="rId4" Type="http://schemas.openxmlformats.org/officeDocument/2006/relationships/image" Target="../media/image1.png"/><Relationship Id="rId9" Type="http://schemas.openxmlformats.org/officeDocument/2006/relationships/image" Target="../media/image94.png"/><Relationship Id="rId14" Type="http://schemas.openxmlformats.org/officeDocument/2006/relationships/image" Target="../media/image99.svg"/></Relationships>
</file>

<file path=ppt/slides/_rels/slide36.xml.rels><?xml version="1.0" encoding="UTF-8" standalone="yes"?>
<Relationships xmlns="http://schemas.openxmlformats.org/package/2006/relationships"><Relationship Id="rId8" Type="http://schemas.microsoft.com/office/2007/relationships/hdphoto" Target="../media/hdphoto16.wdp"/><Relationship Id="rId3" Type="http://schemas.openxmlformats.org/officeDocument/2006/relationships/image" Target="../media/image83.png"/><Relationship Id="rId7" Type="http://schemas.openxmlformats.org/officeDocument/2006/relationships/image" Target="../media/image8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Relationship Id="rId6" Type="http://schemas.microsoft.com/office/2007/relationships/hdphoto" Target="../media/hdphoto13.wdp"/><Relationship Id="rId5" Type="http://schemas.openxmlformats.org/officeDocument/2006/relationships/image" Target="../media/image86.png"/><Relationship Id="rId4" Type="http://schemas.microsoft.com/office/2007/relationships/hdphoto" Target="../media/hdphoto10.wdp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jpeg"/><Relationship Id="rId1" Type="http://schemas.openxmlformats.org/officeDocument/2006/relationships/slideLayout" Target="../slideLayouts/slideLayout27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3" Type="http://schemas.microsoft.com/office/2007/relationships/hdphoto" Target="../media/hdphoto1.wdp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image" Target="../media/image2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microsoft.com/office/2007/relationships/hdphoto" Target="../media/hdphoto3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microsoft.com/office/2007/relationships/hdphoto" Target="../media/hdphoto4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AF128E7F-BF32-4085-B16C-9AD812E0401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1879" y="210503"/>
            <a:ext cx="11888242" cy="6436995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FDA4CC41-B7C8-4BA5-AEF0-7AFB97350436}"/>
              </a:ext>
            </a:extLst>
          </p:cNvPr>
          <p:cNvSpPr/>
          <p:nvPr/>
        </p:nvSpPr>
        <p:spPr>
          <a:xfrm>
            <a:off x="222964" y="278131"/>
            <a:ext cx="2428796" cy="537209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래픽 15">
            <a:extLst>
              <a:ext uri="{FF2B5EF4-FFF2-40B4-BE49-F238E27FC236}">
                <a16:creationId xmlns:a16="http://schemas.microsoft.com/office/drawing/2014/main" id="{7ADD841B-ADAB-4646-8792-2D66EE6BC6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76337" y="4485111"/>
            <a:ext cx="1282793" cy="1282793"/>
          </a:xfrm>
          <a:prstGeom prst="rect">
            <a:avLst/>
          </a:prstGeom>
        </p:spPr>
      </p:pic>
      <p:pic>
        <p:nvPicPr>
          <p:cNvPr id="17" name="그래픽 16">
            <a:extLst>
              <a:ext uri="{FF2B5EF4-FFF2-40B4-BE49-F238E27FC236}">
                <a16:creationId xmlns:a16="http://schemas.microsoft.com/office/drawing/2014/main" id="{559FF21E-2A67-427D-A14C-BB9AD7ADC3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590330" y="4979879"/>
            <a:ext cx="1554959" cy="1554959"/>
          </a:xfrm>
          <a:prstGeom prst="rect">
            <a:avLst/>
          </a:prstGeom>
        </p:spPr>
      </p:pic>
      <p:pic>
        <p:nvPicPr>
          <p:cNvPr id="18" name="그래픽 17">
            <a:extLst>
              <a:ext uri="{FF2B5EF4-FFF2-40B4-BE49-F238E27FC236}">
                <a16:creationId xmlns:a16="http://schemas.microsoft.com/office/drawing/2014/main" id="{B2194B1F-653D-4D44-BD08-3E86672838C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859293" y="328251"/>
            <a:ext cx="1403450" cy="1403450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3F92D8BC-52B8-4E65-A482-5FD92381652D}"/>
              </a:ext>
            </a:extLst>
          </p:cNvPr>
          <p:cNvSpPr/>
          <p:nvPr/>
        </p:nvSpPr>
        <p:spPr>
          <a:xfrm>
            <a:off x="4140670" y="979074"/>
            <a:ext cx="3640854" cy="5156692"/>
          </a:xfrm>
          <a:prstGeom prst="rect">
            <a:avLst/>
          </a:prstGeom>
          <a:solidFill>
            <a:schemeClr val="bg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C067999-F046-40BE-9918-687D167FD15F}"/>
              </a:ext>
            </a:extLst>
          </p:cNvPr>
          <p:cNvSpPr/>
          <p:nvPr/>
        </p:nvSpPr>
        <p:spPr>
          <a:xfrm>
            <a:off x="4076601" y="938486"/>
            <a:ext cx="3746455" cy="5197280"/>
          </a:xfrm>
          <a:prstGeom prst="rect">
            <a:avLst/>
          </a:prstGeom>
          <a:noFill/>
          <a:ln w="762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래픽 20">
            <a:extLst>
              <a:ext uri="{FF2B5EF4-FFF2-40B4-BE49-F238E27FC236}">
                <a16:creationId xmlns:a16="http://schemas.microsoft.com/office/drawing/2014/main" id="{F19CBF9B-4376-4AEE-93F1-C7374E86E4B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426287" y="4903477"/>
            <a:ext cx="223031" cy="223031"/>
          </a:xfrm>
          <a:prstGeom prst="rect">
            <a:avLst/>
          </a:prstGeom>
        </p:spPr>
      </p:pic>
      <p:pic>
        <p:nvPicPr>
          <p:cNvPr id="22" name="그래픽 21">
            <a:extLst>
              <a:ext uri="{FF2B5EF4-FFF2-40B4-BE49-F238E27FC236}">
                <a16:creationId xmlns:a16="http://schemas.microsoft.com/office/drawing/2014/main" id="{E7517163-F676-4AD6-8925-A820D370F99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490474" y="5431588"/>
            <a:ext cx="1103250" cy="1103250"/>
          </a:xfrm>
          <a:prstGeom prst="rect">
            <a:avLst/>
          </a:prstGeom>
        </p:spPr>
      </p:pic>
      <p:pic>
        <p:nvPicPr>
          <p:cNvPr id="23" name="그래픽 22">
            <a:extLst>
              <a:ext uri="{FF2B5EF4-FFF2-40B4-BE49-F238E27FC236}">
                <a16:creationId xmlns:a16="http://schemas.microsoft.com/office/drawing/2014/main" id="{14327960-4E55-4393-8F20-6F45C5841D7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639998" y="3108764"/>
            <a:ext cx="428362" cy="428362"/>
          </a:xfrm>
          <a:prstGeom prst="rect">
            <a:avLst/>
          </a:prstGeom>
        </p:spPr>
      </p:pic>
      <p:pic>
        <p:nvPicPr>
          <p:cNvPr id="24" name="그래픽 23">
            <a:extLst>
              <a:ext uri="{FF2B5EF4-FFF2-40B4-BE49-F238E27FC236}">
                <a16:creationId xmlns:a16="http://schemas.microsoft.com/office/drawing/2014/main" id="{B342DD65-0EF0-4F4E-A9F1-7CF2C33B24D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288345" y="6071718"/>
            <a:ext cx="223031" cy="223031"/>
          </a:xfrm>
          <a:prstGeom prst="rect">
            <a:avLst/>
          </a:prstGeom>
        </p:spPr>
      </p:pic>
      <p:pic>
        <p:nvPicPr>
          <p:cNvPr id="25" name="그래픽 24">
            <a:extLst>
              <a:ext uri="{FF2B5EF4-FFF2-40B4-BE49-F238E27FC236}">
                <a16:creationId xmlns:a16="http://schemas.microsoft.com/office/drawing/2014/main" id="{F1ECC8AA-C0C7-4429-80CF-F2AD645F0A5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765474" y="1936865"/>
            <a:ext cx="1103250" cy="1103250"/>
          </a:xfrm>
          <a:prstGeom prst="rect">
            <a:avLst/>
          </a:prstGeom>
        </p:spPr>
      </p:pic>
      <p:pic>
        <p:nvPicPr>
          <p:cNvPr id="26" name="그래픽 25">
            <a:extLst>
              <a:ext uri="{FF2B5EF4-FFF2-40B4-BE49-F238E27FC236}">
                <a16:creationId xmlns:a16="http://schemas.microsoft.com/office/drawing/2014/main" id="{0675C2ED-3DFF-41DA-9962-5C9D2556BB1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68320" y="655968"/>
            <a:ext cx="833268" cy="833268"/>
          </a:xfrm>
          <a:prstGeom prst="rect">
            <a:avLst/>
          </a:prstGeom>
        </p:spPr>
      </p:pic>
      <p:pic>
        <p:nvPicPr>
          <p:cNvPr id="27" name="그래픽 26">
            <a:extLst>
              <a:ext uri="{FF2B5EF4-FFF2-40B4-BE49-F238E27FC236}">
                <a16:creationId xmlns:a16="http://schemas.microsoft.com/office/drawing/2014/main" id="{346136A3-94D6-42FA-B4C7-1889ABB7E13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296658" y="702041"/>
            <a:ext cx="1052793" cy="1052793"/>
          </a:xfrm>
          <a:prstGeom prst="rect">
            <a:avLst/>
          </a:prstGeom>
        </p:spPr>
      </p:pic>
      <p:pic>
        <p:nvPicPr>
          <p:cNvPr id="28" name="그래픽 27">
            <a:extLst>
              <a:ext uri="{FF2B5EF4-FFF2-40B4-BE49-F238E27FC236}">
                <a16:creationId xmlns:a16="http://schemas.microsoft.com/office/drawing/2014/main" id="{347E78C1-7467-4637-8FD1-4FF901AC6B8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504959" y="1845969"/>
            <a:ext cx="328489" cy="328489"/>
          </a:xfrm>
          <a:prstGeom prst="rect">
            <a:avLst/>
          </a:prstGeom>
        </p:spPr>
      </p:pic>
      <p:pic>
        <p:nvPicPr>
          <p:cNvPr id="29" name="그래픽 28">
            <a:extLst>
              <a:ext uri="{FF2B5EF4-FFF2-40B4-BE49-F238E27FC236}">
                <a16:creationId xmlns:a16="http://schemas.microsoft.com/office/drawing/2014/main" id="{D6757D8A-B147-4546-8628-A3C94298387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145289" y="1464882"/>
            <a:ext cx="223031" cy="223031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FA03888D-DAE7-4942-9E5C-134911822BBC}"/>
              </a:ext>
            </a:extLst>
          </p:cNvPr>
          <p:cNvSpPr txBox="1"/>
          <p:nvPr/>
        </p:nvSpPr>
        <p:spPr>
          <a:xfrm>
            <a:off x="2860729" y="2771981"/>
            <a:ext cx="6200736" cy="156966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dirty="0">
                <a:effectLst>
                  <a:outerShdw blurRad="292100" dist="355600" dir="9420000" sx="113000" sy="113000" algn="tl">
                    <a:srgbClr val="000000">
                      <a:alpha val="43137"/>
                    </a:srgbClr>
                  </a:outerShdw>
                </a:effectLst>
                <a:latin typeface="AppleSDGothicNeoH00" panose="02000503000000000000" pitchFamily="2" charset="-127"/>
                <a:ea typeface="AppleSDGothicNeoH00" panose="02000503000000000000" pitchFamily="2" charset="-127"/>
              </a:rPr>
              <a:t>의류 청정의 시대</a:t>
            </a:r>
            <a:r>
              <a:rPr lang="en-US" altLang="ko-KR" sz="4800" dirty="0">
                <a:effectLst>
                  <a:outerShdw blurRad="292100" dist="355600" dir="9420000" sx="113000" sy="113000" algn="tl">
                    <a:srgbClr val="000000">
                      <a:alpha val="43137"/>
                    </a:srgbClr>
                  </a:outerShdw>
                </a:effectLst>
                <a:latin typeface="AppleSDGothicNeoH00" panose="02000503000000000000" pitchFamily="2" charset="-127"/>
                <a:ea typeface="AppleSDGothicNeoH00" panose="02000503000000000000" pitchFamily="2" charset="-127"/>
              </a:rPr>
              <a:t>,</a:t>
            </a:r>
          </a:p>
          <a:p>
            <a:pPr algn="ctr"/>
            <a:r>
              <a:rPr lang="ko-KR" altLang="en-US" sz="4800" dirty="0" err="1">
                <a:ln w="19050">
                  <a:noFill/>
                </a:ln>
                <a:effectLst>
                  <a:outerShdw blurRad="292100" dist="355600" dir="9420000" sx="113000" sy="113000" algn="tl">
                    <a:srgbClr val="000000">
                      <a:alpha val="43137"/>
                    </a:srgbClr>
                  </a:outerShdw>
                </a:effectLst>
                <a:latin typeface="AppleSDGothicNeoH00" panose="02000503000000000000" pitchFamily="2" charset="-127"/>
                <a:ea typeface="AppleSDGothicNeoH00" panose="02000503000000000000" pitchFamily="2" charset="-127"/>
              </a:rPr>
              <a:t>에어드레서</a:t>
            </a:r>
            <a:r>
              <a:rPr lang="ko-KR" altLang="en-US" sz="4800" dirty="0" err="1">
                <a:effectLst>
                  <a:outerShdw blurRad="292100" dist="355600" dir="9420000" sx="113000" sy="113000" algn="tl">
                    <a:srgbClr val="000000">
                      <a:alpha val="43137"/>
                    </a:srgbClr>
                  </a:outerShdw>
                </a:effectLst>
                <a:latin typeface="AppleSDGothicNeoH00" panose="02000503000000000000" pitchFamily="2" charset="-127"/>
                <a:ea typeface="AppleSDGothicNeoH00" panose="02000503000000000000" pitchFamily="2" charset="-127"/>
              </a:rPr>
              <a:t>에서</a:t>
            </a:r>
            <a:r>
              <a:rPr lang="ko-KR" altLang="en-US" sz="4800" dirty="0">
                <a:effectLst>
                  <a:outerShdw blurRad="292100" dist="355600" dir="9420000" sx="113000" sy="113000" algn="tl">
                    <a:srgbClr val="000000">
                      <a:alpha val="43137"/>
                    </a:srgbClr>
                  </a:outerShdw>
                </a:effectLst>
                <a:latin typeface="AppleSDGothicNeoH00" panose="02000503000000000000" pitchFamily="2" charset="-127"/>
                <a:ea typeface="AppleSDGothicNeoH00" panose="02000503000000000000" pitchFamily="2" charset="-127"/>
              </a:rPr>
              <a:t> 시작하다</a:t>
            </a:r>
            <a:endParaRPr lang="en-US" altLang="ko-KR" sz="4800" dirty="0">
              <a:effectLst>
                <a:outerShdw blurRad="292100" dist="355600" dir="9420000" sx="113000" sy="113000" algn="tl">
                  <a:srgbClr val="000000">
                    <a:alpha val="43137"/>
                  </a:srgbClr>
                </a:outerShdw>
              </a:effectLst>
              <a:latin typeface="AppleSDGothicNeoH00" panose="02000503000000000000" pitchFamily="2" charset="-127"/>
              <a:ea typeface="AppleSDGothicNeoH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065730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타원 33">
            <a:extLst>
              <a:ext uri="{FF2B5EF4-FFF2-40B4-BE49-F238E27FC236}">
                <a16:creationId xmlns:a16="http://schemas.microsoft.com/office/drawing/2014/main" id="{23C90554-7918-4628-85E0-E61A57669A12}"/>
              </a:ext>
            </a:extLst>
          </p:cNvPr>
          <p:cNvSpPr/>
          <p:nvPr/>
        </p:nvSpPr>
        <p:spPr>
          <a:xfrm>
            <a:off x="389387" y="2181605"/>
            <a:ext cx="2174609" cy="2174609"/>
          </a:xfrm>
          <a:prstGeom prst="ellipse">
            <a:avLst/>
          </a:prstGeom>
          <a:solidFill>
            <a:srgbClr val="5884E3">
              <a:alpha val="50000"/>
            </a:srgbClr>
          </a:solidFill>
          <a:ln>
            <a:noFill/>
          </a:ln>
          <a:effectLst>
            <a:outerShdw blurRad="279400" dist="76200" dir="1560000" sx="104000" sy="104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EA30A763-BB32-4FF9-B565-102550D85A66}"/>
              </a:ext>
            </a:extLst>
          </p:cNvPr>
          <p:cNvSpPr/>
          <p:nvPr/>
        </p:nvSpPr>
        <p:spPr>
          <a:xfrm>
            <a:off x="3505979" y="2181167"/>
            <a:ext cx="2174609" cy="2174609"/>
          </a:xfrm>
          <a:prstGeom prst="ellipse">
            <a:avLst/>
          </a:prstGeom>
          <a:solidFill>
            <a:srgbClr val="5884E3">
              <a:alpha val="50000"/>
            </a:srgbClr>
          </a:solidFill>
          <a:ln>
            <a:noFill/>
          </a:ln>
          <a:effectLst>
            <a:outerShdw blurRad="279400" dist="76200" dir="1560000" sx="104000" sy="104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각 삼각형 7">
            <a:extLst>
              <a:ext uri="{FF2B5EF4-FFF2-40B4-BE49-F238E27FC236}">
                <a16:creationId xmlns:a16="http://schemas.microsoft.com/office/drawing/2014/main" id="{1A8CE84A-CEAF-450C-B4D3-331AD00D11FA}"/>
              </a:ext>
            </a:extLst>
          </p:cNvPr>
          <p:cNvSpPr/>
          <p:nvPr/>
        </p:nvSpPr>
        <p:spPr>
          <a:xfrm flipH="1" flipV="1">
            <a:off x="0" y="0"/>
            <a:ext cx="12192000" cy="793963"/>
          </a:xfrm>
          <a:prstGeom prst="rtTriangle">
            <a:avLst/>
          </a:prstGeom>
          <a:solidFill>
            <a:srgbClr val="5884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3E8C515-8457-4B7A-AA9F-415577DADC84}"/>
              </a:ext>
            </a:extLst>
          </p:cNvPr>
          <p:cNvSpPr txBox="1"/>
          <p:nvPr/>
        </p:nvSpPr>
        <p:spPr>
          <a:xfrm>
            <a:off x="118800" y="438745"/>
            <a:ext cx="56773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AppleSDGothicNeoH00" panose="02000503000000000000" pitchFamily="2" charset="-127"/>
                <a:ea typeface="AppleSDGothicNeoH00" panose="02000503000000000000" pitchFamily="2" charset="-127"/>
              </a:rPr>
              <a:t>1. </a:t>
            </a:r>
            <a:r>
              <a:rPr lang="ko-KR" altLang="en-US" sz="3200" dirty="0">
                <a:latin typeface="AppleSDGothicNeoH00" panose="02000503000000000000" pitchFamily="2" charset="-127"/>
                <a:ea typeface="AppleSDGothicNeoH00" panose="02000503000000000000" pitchFamily="2" charset="-127"/>
              </a:rPr>
              <a:t>소셜 데이터 수집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4AA0F7-77F9-45F1-B5E7-7B0D85485883}"/>
              </a:ext>
            </a:extLst>
          </p:cNvPr>
          <p:cNvSpPr txBox="1"/>
          <p:nvPr/>
        </p:nvSpPr>
        <p:spPr>
          <a:xfrm>
            <a:off x="681533" y="3038077"/>
            <a:ext cx="1834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데이터 수집</a:t>
            </a:r>
          </a:p>
        </p:txBody>
      </p:sp>
      <p:sp>
        <p:nvSpPr>
          <p:cNvPr id="4" name="화살표: 갈매기형 수장 3">
            <a:extLst>
              <a:ext uri="{FF2B5EF4-FFF2-40B4-BE49-F238E27FC236}">
                <a16:creationId xmlns:a16="http://schemas.microsoft.com/office/drawing/2014/main" id="{04927636-29E6-4B1B-AC63-59F9C4D4FB61}"/>
              </a:ext>
            </a:extLst>
          </p:cNvPr>
          <p:cNvSpPr/>
          <p:nvPr/>
        </p:nvSpPr>
        <p:spPr>
          <a:xfrm>
            <a:off x="2658693" y="2689781"/>
            <a:ext cx="703614" cy="1158256"/>
          </a:xfrm>
          <a:prstGeom prst="chevron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8EF95BD8-1BB6-4FF5-AD6B-98624AE3B3F2}"/>
              </a:ext>
            </a:extLst>
          </p:cNvPr>
          <p:cNvSpPr/>
          <p:nvPr/>
        </p:nvSpPr>
        <p:spPr>
          <a:xfrm>
            <a:off x="6810190" y="2249695"/>
            <a:ext cx="2174609" cy="2174609"/>
          </a:xfrm>
          <a:prstGeom prst="ellipse">
            <a:avLst/>
          </a:prstGeom>
          <a:solidFill>
            <a:srgbClr val="5884E3">
              <a:alpha val="50000"/>
            </a:srgbClr>
          </a:solidFill>
          <a:ln>
            <a:noFill/>
          </a:ln>
          <a:effectLst>
            <a:outerShdw blurRad="279400" dist="76200" dir="1560000" sx="104000" sy="104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화살표: 갈매기형 수장 18">
            <a:extLst>
              <a:ext uri="{FF2B5EF4-FFF2-40B4-BE49-F238E27FC236}">
                <a16:creationId xmlns:a16="http://schemas.microsoft.com/office/drawing/2014/main" id="{A7976F08-F848-4B6E-A719-243A04F204D0}"/>
              </a:ext>
            </a:extLst>
          </p:cNvPr>
          <p:cNvSpPr/>
          <p:nvPr/>
        </p:nvSpPr>
        <p:spPr>
          <a:xfrm>
            <a:off x="5940516" y="2689343"/>
            <a:ext cx="703614" cy="1158256"/>
          </a:xfrm>
          <a:prstGeom prst="chevron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F657535-0278-4D3C-8A46-23DC0DEA9C8D}"/>
              </a:ext>
            </a:extLst>
          </p:cNvPr>
          <p:cNvSpPr txBox="1"/>
          <p:nvPr/>
        </p:nvSpPr>
        <p:spPr>
          <a:xfrm>
            <a:off x="3795629" y="3037639"/>
            <a:ext cx="15953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데이터 정제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1503A4B-FC10-4CD6-90B3-4B7583355D2E}"/>
              </a:ext>
            </a:extLst>
          </p:cNvPr>
          <p:cNvSpPr txBox="1"/>
          <p:nvPr/>
        </p:nvSpPr>
        <p:spPr>
          <a:xfrm>
            <a:off x="7134245" y="3106167"/>
            <a:ext cx="15953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데이터 분석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31843D0-7846-4CC1-9348-A5E46E67F680}"/>
              </a:ext>
            </a:extLst>
          </p:cNvPr>
          <p:cNvSpPr/>
          <p:nvPr/>
        </p:nvSpPr>
        <p:spPr>
          <a:xfrm>
            <a:off x="478046" y="5339539"/>
            <a:ext cx="176522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err="1"/>
              <a:t>BeautifulSoup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err="1"/>
              <a:t>Selenium</a:t>
            </a:r>
            <a:endParaRPr lang="ko-KR" altLang="en-US" sz="16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9FF6A47-0F2C-450F-B6F8-4C614D338EF7}"/>
              </a:ext>
            </a:extLst>
          </p:cNvPr>
          <p:cNvSpPr/>
          <p:nvPr/>
        </p:nvSpPr>
        <p:spPr>
          <a:xfrm>
            <a:off x="3343633" y="5193982"/>
            <a:ext cx="1210909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err="1"/>
              <a:t>pandas</a:t>
            </a:r>
            <a:r>
              <a:rPr lang="ko-KR" altLang="en-US" sz="1600" dirty="0"/>
              <a:t> 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err="1"/>
              <a:t>numpy</a:t>
            </a:r>
            <a:r>
              <a:rPr lang="ko-KR" altLang="en-US" sz="1600" dirty="0"/>
              <a:t> 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err="1"/>
              <a:t>Konlpy</a:t>
            </a:r>
            <a:endParaRPr lang="ko-KR" altLang="en-US" sz="1600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FAACE58-404C-48B6-80E8-975A30FBCF26}"/>
              </a:ext>
            </a:extLst>
          </p:cNvPr>
          <p:cNvSpPr/>
          <p:nvPr/>
        </p:nvSpPr>
        <p:spPr>
          <a:xfrm>
            <a:off x="4708116" y="5193982"/>
            <a:ext cx="94448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err="1"/>
              <a:t>dplyr</a:t>
            </a:r>
            <a:endParaRPr lang="ko-KR" altLang="en-US" sz="1600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B9A36D2-0E42-4FAC-BAFC-274D56799F2D}"/>
              </a:ext>
            </a:extLst>
          </p:cNvPr>
          <p:cNvSpPr/>
          <p:nvPr/>
        </p:nvSpPr>
        <p:spPr>
          <a:xfrm>
            <a:off x="6525838" y="5213680"/>
            <a:ext cx="1399870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err="1"/>
              <a:t>Sklearn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Word2vec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err="1"/>
              <a:t>Gensim</a:t>
            </a:r>
            <a:endParaRPr lang="ko-KR" altLang="en-US" sz="16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7D48783-0E21-4A4C-A954-91A24913813A}"/>
              </a:ext>
            </a:extLst>
          </p:cNvPr>
          <p:cNvSpPr/>
          <p:nvPr/>
        </p:nvSpPr>
        <p:spPr>
          <a:xfrm>
            <a:off x="7931632" y="5306013"/>
            <a:ext cx="10214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err="1"/>
              <a:t>arules</a:t>
            </a:r>
            <a:endParaRPr lang="ko-KR" altLang="en-US" sz="1600" dirty="0"/>
          </a:p>
        </p:txBody>
      </p:sp>
      <p:pic>
        <p:nvPicPr>
          <p:cNvPr id="22" name="Picture 2" descr="Image result for íì´ì¬">
            <a:extLst>
              <a:ext uri="{FF2B5EF4-FFF2-40B4-BE49-F238E27FC236}">
                <a16:creationId xmlns:a16="http://schemas.microsoft.com/office/drawing/2014/main" id="{310D130B-CB66-4543-A070-1428BAE81D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3641" y="4755767"/>
            <a:ext cx="646322" cy="646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Image result for íì´ì¬">
            <a:extLst>
              <a:ext uri="{FF2B5EF4-FFF2-40B4-BE49-F238E27FC236}">
                <a16:creationId xmlns:a16="http://schemas.microsoft.com/office/drawing/2014/main" id="{DC1ECC37-6D13-4D81-9453-CCAB97EC5C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4554" y="4658993"/>
            <a:ext cx="646322" cy="646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Image result for íì´ì¬">
            <a:extLst>
              <a:ext uri="{FF2B5EF4-FFF2-40B4-BE49-F238E27FC236}">
                <a16:creationId xmlns:a16="http://schemas.microsoft.com/office/drawing/2014/main" id="{1BAE25FE-0712-46F3-B467-A6BF9F7B8D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7253" y="4638600"/>
            <a:ext cx="646322" cy="646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Image result for r">
            <a:extLst>
              <a:ext uri="{FF2B5EF4-FFF2-40B4-BE49-F238E27FC236}">
                <a16:creationId xmlns:a16="http://schemas.microsoft.com/office/drawing/2014/main" id="{B762EAAD-72EE-4C65-BCC3-A17A996089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7620" y="4715180"/>
            <a:ext cx="512331" cy="512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Image result for r">
            <a:extLst>
              <a:ext uri="{FF2B5EF4-FFF2-40B4-BE49-F238E27FC236}">
                <a16:creationId xmlns:a16="http://schemas.microsoft.com/office/drawing/2014/main" id="{111ABDCB-0DD2-4D39-B0CC-C27BACDD5A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5445" y="4715180"/>
            <a:ext cx="512331" cy="512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B839F4BE-5466-4FE6-8212-8D8835785C4E}"/>
              </a:ext>
            </a:extLst>
          </p:cNvPr>
          <p:cNvSpPr txBox="1"/>
          <p:nvPr/>
        </p:nvSpPr>
        <p:spPr>
          <a:xfrm>
            <a:off x="9965814" y="140717"/>
            <a:ext cx="24291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pleSDGothicNeoH00" panose="02000503000000000000" pitchFamily="2" charset="-127"/>
                <a:ea typeface="AppleSDGothicNeoH00" panose="02000503000000000000" pitchFamily="2" charset="-127"/>
              </a:rPr>
              <a:t>0</a:t>
            </a:r>
            <a:r>
              <a:rPr lang="en-US" altLang="ko-KR" sz="2400" dirty="0">
                <a:solidFill>
                  <a:schemeClr val="bg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pleSDGothicNeoH00" panose="02000503000000000000" pitchFamily="2" charset="-127"/>
                <a:ea typeface="AppleSDGothicNeoH00" panose="02000503000000000000" pitchFamily="2" charset="-127"/>
              </a:rPr>
              <a:t>3</a:t>
            </a:r>
            <a:r>
              <a:rPr lang="en-US" altLang="ko-KR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pleSDGothicNeoH00" panose="02000503000000000000" pitchFamily="2" charset="-127"/>
                <a:ea typeface="AppleSDGothicNeoH00" panose="02000503000000000000" pitchFamily="2" charset="-127"/>
              </a:rPr>
              <a:t>. </a:t>
            </a:r>
            <a:r>
              <a:rPr lang="ko-KR" alt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pleSDGothicNeoH00" panose="02000503000000000000" pitchFamily="2" charset="-127"/>
                <a:ea typeface="AppleSDGothicNeoH00" panose="02000503000000000000" pitchFamily="2" charset="-127"/>
              </a:rPr>
              <a:t>데이터 분석 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FC24A75-2324-4271-A922-E7F39D39A440}"/>
              </a:ext>
            </a:extLst>
          </p:cNvPr>
          <p:cNvSpPr txBox="1"/>
          <p:nvPr/>
        </p:nvSpPr>
        <p:spPr>
          <a:xfrm>
            <a:off x="3503148" y="1345664"/>
            <a:ext cx="4979835" cy="461665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데이터 </a:t>
            </a:r>
            <a:r>
              <a:rPr lang="ko-KR" altLang="en-US" sz="240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분석의 과정 및 사용한 패키지</a:t>
            </a:r>
            <a:endParaRPr lang="ko-KR" altLang="en-US" sz="2400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pic>
        <p:nvPicPr>
          <p:cNvPr id="33" name="Picture 2" descr="Image result for samsung logo">
            <a:extLst>
              <a:ext uri="{FF2B5EF4-FFF2-40B4-BE49-F238E27FC236}">
                <a16:creationId xmlns:a16="http://schemas.microsoft.com/office/drawing/2014/main" id="{3FACEC08-2D2C-4A82-B4D6-4C53D727CC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1637" y="5981748"/>
            <a:ext cx="1677513" cy="1105041"/>
          </a:xfrm>
          <a:prstGeom prst="rect">
            <a:avLst/>
          </a:prstGeom>
          <a:noFill/>
          <a:extLst/>
        </p:spPr>
      </p:pic>
      <p:sp>
        <p:nvSpPr>
          <p:cNvPr id="35" name="타원 34">
            <a:extLst>
              <a:ext uri="{FF2B5EF4-FFF2-40B4-BE49-F238E27FC236}">
                <a16:creationId xmlns:a16="http://schemas.microsoft.com/office/drawing/2014/main" id="{29C4DBCC-83C5-4FB6-A4AE-3E733747041F}"/>
              </a:ext>
            </a:extLst>
          </p:cNvPr>
          <p:cNvSpPr/>
          <p:nvPr/>
        </p:nvSpPr>
        <p:spPr>
          <a:xfrm>
            <a:off x="9844541" y="2227253"/>
            <a:ext cx="2174609" cy="2174609"/>
          </a:xfrm>
          <a:prstGeom prst="ellipse">
            <a:avLst/>
          </a:prstGeom>
          <a:solidFill>
            <a:srgbClr val="5884E3">
              <a:alpha val="50000"/>
            </a:srgbClr>
          </a:solidFill>
          <a:ln>
            <a:noFill/>
          </a:ln>
          <a:effectLst>
            <a:outerShdw blurRad="279400" dist="76200" dir="1560000" sx="104000" sy="104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C01B908-4FDD-451C-A20F-EA3E0FFC4D93}"/>
              </a:ext>
            </a:extLst>
          </p:cNvPr>
          <p:cNvSpPr txBox="1"/>
          <p:nvPr/>
        </p:nvSpPr>
        <p:spPr>
          <a:xfrm>
            <a:off x="10440365" y="3083725"/>
            <a:ext cx="9829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시각화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1761C4A9-682D-4109-B048-D30B740C8D1E}"/>
              </a:ext>
            </a:extLst>
          </p:cNvPr>
          <p:cNvSpPr/>
          <p:nvPr/>
        </p:nvSpPr>
        <p:spPr>
          <a:xfrm>
            <a:off x="9216405" y="5314326"/>
            <a:ext cx="1494127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Matplotlib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 err="1"/>
              <a:t>Wordcloud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 err="1"/>
              <a:t>Plotnine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 err="1"/>
              <a:t>Pyecharts</a:t>
            </a:r>
            <a:endParaRPr lang="en-US" altLang="ko-KR" sz="1600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36FB3C8A-40B6-4D77-B9CF-B011D3F9E40B}"/>
              </a:ext>
            </a:extLst>
          </p:cNvPr>
          <p:cNvSpPr/>
          <p:nvPr/>
        </p:nvSpPr>
        <p:spPr>
          <a:xfrm>
            <a:off x="10777810" y="5326406"/>
            <a:ext cx="126669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ggplot2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Plot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R" sz="1600" dirty="0" err="1"/>
              <a:t>arulesviz</a:t>
            </a:r>
            <a:endParaRPr lang="ko-KR" altLang="en-US" sz="1600" dirty="0"/>
          </a:p>
        </p:txBody>
      </p:sp>
      <p:pic>
        <p:nvPicPr>
          <p:cNvPr id="39" name="Picture 2" descr="Image result for íì´ì¬">
            <a:extLst>
              <a:ext uri="{FF2B5EF4-FFF2-40B4-BE49-F238E27FC236}">
                <a16:creationId xmlns:a16="http://schemas.microsoft.com/office/drawing/2014/main" id="{8B4361B8-4A15-40B6-9862-1D33D555D5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3431" y="4658993"/>
            <a:ext cx="646322" cy="646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" descr="Image result for r">
            <a:extLst>
              <a:ext uri="{FF2B5EF4-FFF2-40B4-BE49-F238E27FC236}">
                <a16:creationId xmlns:a16="http://schemas.microsoft.com/office/drawing/2014/main" id="{006906E7-65F7-4F55-AD5B-2A0B395562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01623" y="4735573"/>
            <a:ext cx="512331" cy="512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화살표: 갈매기형 수장 40">
            <a:extLst>
              <a:ext uri="{FF2B5EF4-FFF2-40B4-BE49-F238E27FC236}">
                <a16:creationId xmlns:a16="http://schemas.microsoft.com/office/drawing/2014/main" id="{9F4CBAF4-10D7-4EFB-9995-00532F228BF2}"/>
              </a:ext>
            </a:extLst>
          </p:cNvPr>
          <p:cNvSpPr/>
          <p:nvPr/>
        </p:nvSpPr>
        <p:spPr>
          <a:xfrm>
            <a:off x="9053609" y="2689343"/>
            <a:ext cx="703614" cy="1158256"/>
          </a:xfrm>
          <a:prstGeom prst="chevron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66616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BB31CAC4-22FD-4370-8C66-6C15321E2FFB}"/>
              </a:ext>
            </a:extLst>
          </p:cNvPr>
          <p:cNvSpPr/>
          <p:nvPr/>
        </p:nvSpPr>
        <p:spPr>
          <a:xfrm>
            <a:off x="1370134" y="1804182"/>
            <a:ext cx="9451731" cy="412160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572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CD27017C-3522-4FB6-9E4B-C8C74DBC50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133575"/>
              </p:ext>
            </p:extLst>
          </p:nvPr>
        </p:nvGraphicFramePr>
        <p:xfrm>
          <a:off x="1370134" y="1804182"/>
          <a:ext cx="9451731" cy="4121604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4750442">
                  <a:extLst>
                    <a:ext uri="{9D8B030D-6E8A-4147-A177-3AD203B41FA5}">
                      <a16:colId xmlns:a16="http://schemas.microsoft.com/office/drawing/2014/main" val="2203296373"/>
                    </a:ext>
                  </a:extLst>
                </a:gridCol>
                <a:gridCol w="4701289">
                  <a:extLst>
                    <a:ext uri="{9D8B030D-6E8A-4147-A177-3AD203B41FA5}">
                      <a16:colId xmlns:a16="http://schemas.microsoft.com/office/drawing/2014/main" val="1201950961"/>
                    </a:ext>
                  </a:extLst>
                </a:gridCol>
              </a:tblGrid>
              <a:tr h="4579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수집한 곳</a:t>
                      </a:r>
                      <a:endParaRPr lang="ko-KR" altLang="en-US" sz="2000" dirty="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개수</a:t>
                      </a:r>
                      <a:endParaRPr lang="ko-KR" altLang="en-US" sz="2000" dirty="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2904770"/>
                  </a:ext>
                </a:extLst>
              </a:tr>
              <a:tr h="4579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네이버 쇼핑 리뷰</a:t>
                      </a:r>
                      <a:endParaRPr lang="ko-KR" altLang="en-US" sz="2000" dirty="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908</a:t>
                      </a:r>
                      <a:r>
                        <a:rPr lang="ko-KR" altLang="en-US" sz="2000" dirty="0"/>
                        <a:t>개</a:t>
                      </a:r>
                      <a:endParaRPr lang="ko-KR" altLang="en-US" sz="2000" dirty="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2960941"/>
                  </a:ext>
                </a:extLst>
              </a:tr>
              <a:tr h="4579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네이버 지식인</a:t>
                      </a:r>
                      <a:endParaRPr lang="ko-KR" altLang="en-US" sz="2000" dirty="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1,003</a:t>
                      </a:r>
                      <a:r>
                        <a:rPr lang="ko-KR" altLang="en-US" sz="2000" dirty="0"/>
                        <a:t>개</a:t>
                      </a:r>
                      <a:endParaRPr lang="ko-KR" altLang="en-US" sz="2000" dirty="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9255706"/>
                  </a:ext>
                </a:extLst>
              </a:tr>
              <a:tr h="4579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네이버 카페 </a:t>
                      </a:r>
                      <a:endParaRPr lang="ko-KR" altLang="en-US" sz="2000" dirty="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1,067</a:t>
                      </a:r>
                      <a:r>
                        <a:rPr lang="ko-KR" altLang="en-US" sz="2000" dirty="0"/>
                        <a:t>개</a:t>
                      </a:r>
                      <a:endParaRPr lang="en-US" altLang="ko-KR" sz="2000" dirty="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2049323"/>
                  </a:ext>
                </a:extLst>
              </a:tr>
              <a:tr h="4579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네이버 블로그 요약본</a:t>
                      </a:r>
                      <a:endParaRPr lang="ko-KR" altLang="en-US" sz="2000" dirty="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1,000</a:t>
                      </a:r>
                      <a:r>
                        <a:rPr lang="ko-KR" altLang="en-US" sz="2000" dirty="0"/>
                        <a:t>개</a:t>
                      </a:r>
                      <a:endParaRPr lang="ko-KR" altLang="en-US" sz="2000" dirty="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8842961"/>
                  </a:ext>
                </a:extLst>
              </a:tr>
              <a:tr h="4579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네이버 블로그 본문 전체</a:t>
                      </a:r>
                      <a:endParaRPr lang="ko-KR" altLang="en-US" sz="2000" dirty="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1,000</a:t>
                      </a:r>
                      <a:r>
                        <a:rPr lang="ko-KR" altLang="en-US" sz="2000" dirty="0"/>
                        <a:t>개</a:t>
                      </a:r>
                      <a:endParaRPr lang="ko-KR" altLang="en-US" sz="2000" dirty="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7154323"/>
                  </a:ext>
                </a:extLst>
              </a:tr>
              <a:tr h="4579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남성 패션 커뮤니티</a:t>
                      </a:r>
                      <a:endParaRPr lang="ko-KR" altLang="en-US" sz="2000" dirty="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1,006</a:t>
                      </a:r>
                      <a:r>
                        <a:rPr lang="ko-KR" altLang="en-US" sz="2000" dirty="0"/>
                        <a:t>개</a:t>
                      </a:r>
                      <a:endParaRPr lang="ko-KR" altLang="en-US" sz="2000" dirty="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0660660"/>
                  </a:ext>
                </a:extLst>
              </a:tr>
              <a:tr h="4579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여성 인테리어</a:t>
                      </a:r>
                      <a:r>
                        <a:rPr lang="en-US" altLang="ko-KR" sz="2000" dirty="0"/>
                        <a:t>, </a:t>
                      </a:r>
                      <a:r>
                        <a:rPr lang="ko-KR" altLang="en-US" sz="2000" dirty="0"/>
                        <a:t>결혼 관련 커뮤니티</a:t>
                      </a:r>
                      <a:endParaRPr lang="ko-KR" altLang="en-US" sz="2000" dirty="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2,080</a:t>
                      </a:r>
                      <a:r>
                        <a:rPr lang="ko-KR" altLang="en-US" sz="2000" dirty="0"/>
                        <a:t>개</a:t>
                      </a:r>
                      <a:endParaRPr lang="ko-KR" altLang="en-US" sz="2000" dirty="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0811976"/>
                  </a:ext>
                </a:extLst>
              </a:tr>
              <a:tr h="4579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인스타그램</a:t>
                      </a:r>
                      <a:endParaRPr lang="ko-KR" altLang="en-US" sz="2000" dirty="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10,000</a:t>
                      </a:r>
                      <a:r>
                        <a:rPr lang="ko-KR" altLang="en-US" sz="2000" dirty="0"/>
                        <a:t>개</a:t>
                      </a:r>
                      <a:r>
                        <a:rPr lang="en-US" altLang="ko-KR" sz="2000" dirty="0"/>
                        <a:t>(</a:t>
                      </a:r>
                      <a:r>
                        <a:rPr lang="ko-KR" altLang="en-US" sz="2000" dirty="0" err="1"/>
                        <a:t>해쉬태그</a:t>
                      </a:r>
                      <a:r>
                        <a:rPr lang="ko-KR" altLang="en-US" sz="2000" dirty="0"/>
                        <a:t> 약 </a:t>
                      </a:r>
                      <a:r>
                        <a:rPr lang="en-US" altLang="ko-KR" sz="2000" dirty="0"/>
                        <a:t>100,000</a:t>
                      </a:r>
                      <a:r>
                        <a:rPr lang="ko-KR" altLang="en-US" sz="2000" dirty="0"/>
                        <a:t>개</a:t>
                      </a:r>
                      <a:r>
                        <a:rPr lang="en-US" altLang="ko-KR" sz="2000" dirty="0"/>
                        <a:t>)</a:t>
                      </a:r>
                      <a:endParaRPr lang="ko-KR" altLang="en-US" sz="2000" dirty="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5680341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CCB6A55A-6C50-4BF8-B7D1-DE52B57AC63B}"/>
              </a:ext>
            </a:extLst>
          </p:cNvPr>
          <p:cNvSpPr txBox="1"/>
          <p:nvPr/>
        </p:nvSpPr>
        <p:spPr>
          <a:xfrm>
            <a:off x="118800" y="438745"/>
            <a:ext cx="56773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AppleSDGothicNeoH00" panose="02000503000000000000" pitchFamily="2" charset="-127"/>
                <a:ea typeface="AppleSDGothicNeoH00" panose="02000503000000000000" pitchFamily="2" charset="-127"/>
              </a:rPr>
              <a:t>1. </a:t>
            </a:r>
            <a:r>
              <a:rPr lang="ko-KR" altLang="en-US" sz="3200" dirty="0">
                <a:latin typeface="AppleSDGothicNeoH00" panose="02000503000000000000" pitchFamily="2" charset="-127"/>
                <a:ea typeface="AppleSDGothicNeoH00" panose="02000503000000000000" pitchFamily="2" charset="-127"/>
              </a:rPr>
              <a:t>소셜 데이터 수집</a:t>
            </a:r>
          </a:p>
        </p:txBody>
      </p:sp>
    </p:spTree>
    <p:extLst>
      <p:ext uri="{BB962C8B-B14F-4D97-AF65-F5344CB8AC3E}">
        <p14:creationId xmlns:p14="http://schemas.microsoft.com/office/powerpoint/2010/main" val="30634751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AA2F5D60-DB66-42E5-9DA6-BA7E7747D1D0}"/>
              </a:ext>
            </a:extLst>
          </p:cNvPr>
          <p:cNvCxnSpPr>
            <a:cxnSpLocks/>
            <a:stCxn id="53" idx="7"/>
          </p:cNvCxnSpPr>
          <p:nvPr/>
        </p:nvCxnSpPr>
        <p:spPr>
          <a:xfrm flipV="1">
            <a:off x="8767646" y="3365783"/>
            <a:ext cx="361021" cy="171028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DF48E161-86D2-486F-9397-EC6D0E09B69F}"/>
              </a:ext>
            </a:extLst>
          </p:cNvPr>
          <p:cNvCxnSpPr>
            <a:cxnSpLocks/>
            <a:stCxn id="53" idx="5"/>
          </p:cNvCxnSpPr>
          <p:nvPr/>
        </p:nvCxnSpPr>
        <p:spPr>
          <a:xfrm flipV="1">
            <a:off x="8767646" y="4394844"/>
            <a:ext cx="629378" cy="60789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3E8C515-8457-4B7A-AA9F-415577DADC84}"/>
              </a:ext>
            </a:extLst>
          </p:cNvPr>
          <p:cNvSpPr txBox="1"/>
          <p:nvPr/>
        </p:nvSpPr>
        <p:spPr>
          <a:xfrm>
            <a:off x="118800" y="438745"/>
            <a:ext cx="56773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AppleSDGothicNeoH00" panose="02000503000000000000" pitchFamily="2" charset="-127"/>
                <a:ea typeface="AppleSDGothicNeoH00" panose="02000503000000000000" pitchFamily="2" charset="-127"/>
              </a:rPr>
              <a:t>2. </a:t>
            </a:r>
            <a:r>
              <a:rPr lang="ko-KR" altLang="en-US" sz="3200" dirty="0">
                <a:latin typeface="AppleSDGothicNeoH00" panose="02000503000000000000" pitchFamily="2" charset="-127"/>
                <a:ea typeface="AppleSDGothicNeoH00" panose="02000503000000000000" pitchFamily="2" charset="-127"/>
              </a:rPr>
              <a:t>데이터 분류와 키워드 파악</a:t>
            </a: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13B8564B-27A3-4DDB-88DF-A396A4C40FC3}"/>
              </a:ext>
            </a:extLst>
          </p:cNvPr>
          <p:cNvSpPr/>
          <p:nvPr/>
        </p:nvSpPr>
        <p:spPr>
          <a:xfrm>
            <a:off x="4893174" y="2767717"/>
            <a:ext cx="2650509" cy="2650509"/>
          </a:xfrm>
          <a:prstGeom prst="ellipse">
            <a:avLst/>
          </a:prstGeom>
          <a:solidFill>
            <a:srgbClr val="EBEB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0AFC204A-038E-4DEC-A760-E30D666DCD17}"/>
              </a:ext>
            </a:extLst>
          </p:cNvPr>
          <p:cNvSpPr/>
          <p:nvPr/>
        </p:nvSpPr>
        <p:spPr>
          <a:xfrm>
            <a:off x="4803964" y="2879229"/>
            <a:ext cx="2650509" cy="265050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29E240-8704-4F13-924B-749D7A75167E}"/>
              </a:ext>
            </a:extLst>
          </p:cNvPr>
          <p:cNvSpPr txBox="1"/>
          <p:nvPr/>
        </p:nvSpPr>
        <p:spPr>
          <a:xfrm>
            <a:off x="4896225" y="3429000"/>
            <a:ext cx="2501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dirty="0">
                <a:solidFill>
                  <a:schemeClr val="bg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의류</a:t>
            </a:r>
            <a:endParaRPr lang="en-US" altLang="ko-KR" sz="4400" dirty="0">
              <a:solidFill>
                <a:schemeClr val="bg1"/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  <a:p>
            <a:pPr algn="ctr"/>
            <a:r>
              <a:rPr lang="ko-KR" altLang="en-US" sz="4400" dirty="0">
                <a:solidFill>
                  <a:schemeClr val="bg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관리기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633DBE4F-72D0-43B8-9A5C-3B3D22AA062E}"/>
              </a:ext>
            </a:extLst>
          </p:cNvPr>
          <p:cNvSpPr/>
          <p:nvPr/>
        </p:nvSpPr>
        <p:spPr>
          <a:xfrm>
            <a:off x="3794146" y="2119677"/>
            <a:ext cx="1299410" cy="1299410"/>
          </a:xfrm>
          <a:prstGeom prst="ellipse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8D27E907-F4D3-4A72-8DFE-CF4D855EA078}"/>
              </a:ext>
            </a:extLst>
          </p:cNvPr>
          <p:cNvSpPr/>
          <p:nvPr/>
        </p:nvSpPr>
        <p:spPr>
          <a:xfrm>
            <a:off x="3790726" y="4936418"/>
            <a:ext cx="1299410" cy="1299410"/>
          </a:xfrm>
          <a:prstGeom prst="ellipse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16BE2170-98EB-4F42-9DAA-A7A64E8F12B4}"/>
              </a:ext>
            </a:extLst>
          </p:cNvPr>
          <p:cNvSpPr/>
          <p:nvPr/>
        </p:nvSpPr>
        <p:spPr>
          <a:xfrm>
            <a:off x="7658530" y="3346517"/>
            <a:ext cx="1299410" cy="1299410"/>
          </a:xfrm>
          <a:prstGeom prst="ellipse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F34889C-CCCB-4EBD-A9FC-56283ADE9FCD}"/>
              </a:ext>
            </a:extLst>
          </p:cNvPr>
          <p:cNvSpPr txBox="1"/>
          <p:nvPr/>
        </p:nvSpPr>
        <p:spPr>
          <a:xfrm>
            <a:off x="3954286" y="2414358"/>
            <a:ext cx="9936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네이버지식인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965CBE1C-F6CB-4C4F-A232-79809D63C274}"/>
              </a:ext>
            </a:extLst>
          </p:cNvPr>
          <p:cNvSpPr txBox="1"/>
          <p:nvPr/>
        </p:nvSpPr>
        <p:spPr>
          <a:xfrm>
            <a:off x="7884753" y="3699321"/>
            <a:ext cx="9936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네이버</a:t>
            </a:r>
            <a:endParaRPr lang="en-US" altLang="ko-KR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  <a:p>
            <a:r>
              <a:rPr lang="ko-KR" altLang="en-US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블로그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2E26388-A564-462F-820A-E970AFDF77D3}"/>
              </a:ext>
            </a:extLst>
          </p:cNvPr>
          <p:cNvSpPr txBox="1"/>
          <p:nvPr/>
        </p:nvSpPr>
        <p:spPr>
          <a:xfrm>
            <a:off x="3901422" y="5259252"/>
            <a:ext cx="9936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네이버</a:t>
            </a:r>
            <a:endParaRPr lang="en-US" altLang="ko-KR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  <a:p>
            <a:pPr algn="ctr"/>
            <a:r>
              <a:rPr lang="ko-KR" altLang="en-US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카페</a:t>
            </a: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75A76B7E-4263-44BA-A416-6FC4C37CB9E3}"/>
              </a:ext>
            </a:extLst>
          </p:cNvPr>
          <p:cNvSpPr/>
          <p:nvPr/>
        </p:nvSpPr>
        <p:spPr>
          <a:xfrm>
            <a:off x="2477949" y="2333644"/>
            <a:ext cx="717637" cy="717637"/>
          </a:xfrm>
          <a:prstGeom prst="ellipse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4E69265-00EE-4F06-BF91-349A56F873EB}"/>
              </a:ext>
            </a:extLst>
          </p:cNvPr>
          <p:cNvSpPr txBox="1"/>
          <p:nvPr/>
        </p:nvSpPr>
        <p:spPr>
          <a:xfrm>
            <a:off x="2432208" y="2518246"/>
            <a:ext cx="8091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아토피</a:t>
            </a:r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id="{84F42BE6-F97E-44AF-927D-43C6961B73C5}"/>
              </a:ext>
            </a:extLst>
          </p:cNvPr>
          <p:cNvSpPr/>
          <p:nvPr/>
        </p:nvSpPr>
        <p:spPr>
          <a:xfrm>
            <a:off x="9038205" y="2767717"/>
            <a:ext cx="717637" cy="717637"/>
          </a:xfrm>
          <a:prstGeom prst="ellipse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A6BC7583-491E-4C21-BACD-CD6D4391FA21}"/>
              </a:ext>
            </a:extLst>
          </p:cNvPr>
          <p:cNvSpPr txBox="1"/>
          <p:nvPr/>
        </p:nvSpPr>
        <p:spPr>
          <a:xfrm>
            <a:off x="9099253" y="2851747"/>
            <a:ext cx="6605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미세먼지</a:t>
            </a:r>
            <a:endParaRPr lang="ko-KR" altLang="en-US" sz="1600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D8666831-4F0D-4172-81AA-C9727638D283}"/>
              </a:ext>
            </a:extLst>
          </p:cNvPr>
          <p:cNvSpPr/>
          <p:nvPr/>
        </p:nvSpPr>
        <p:spPr>
          <a:xfrm>
            <a:off x="9397024" y="3972464"/>
            <a:ext cx="717637" cy="717637"/>
          </a:xfrm>
          <a:prstGeom prst="ellipse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D4859DA-A5EB-4F85-89AE-45A716E6AC2C}"/>
              </a:ext>
            </a:extLst>
          </p:cNvPr>
          <p:cNvSpPr txBox="1"/>
          <p:nvPr/>
        </p:nvSpPr>
        <p:spPr>
          <a:xfrm>
            <a:off x="9436319" y="4158937"/>
            <a:ext cx="6605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기능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00F9E447-BC17-484C-A627-7162769F2A63}"/>
              </a:ext>
            </a:extLst>
          </p:cNvPr>
          <p:cNvSpPr txBox="1"/>
          <p:nvPr/>
        </p:nvSpPr>
        <p:spPr>
          <a:xfrm>
            <a:off x="2602370" y="5360211"/>
            <a:ext cx="6605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담배</a:t>
            </a:r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3AEB6583-BC33-4ACD-BF71-4A1CBA42D353}"/>
              </a:ext>
            </a:extLst>
          </p:cNvPr>
          <p:cNvSpPr/>
          <p:nvPr/>
        </p:nvSpPr>
        <p:spPr>
          <a:xfrm>
            <a:off x="2563075" y="5173738"/>
            <a:ext cx="717637" cy="717637"/>
          </a:xfrm>
          <a:prstGeom prst="ellipse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BBBD425E-AD7B-4F8E-86FB-AA09A67DD368}"/>
              </a:ext>
            </a:extLst>
          </p:cNvPr>
          <p:cNvCxnSpPr>
            <a:cxnSpLocks/>
            <a:stCxn id="7" idx="2"/>
          </p:cNvCxnSpPr>
          <p:nvPr/>
        </p:nvCxnSpPr>
        <p:spPr>
          <a:xfrm flipH="1" flipV="1">
            <a:off x="3241326" y="2689520"/>
            <a:ext cx="552820" cy="79862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타원 54">
            <a:extLst>
              <a:ext uri="{FF2B5EF4-FFF2-40B4-BE49-F238E27FC236}">
                <a16:creationId xmlns:a16="http://schemas.microsoft.com/office/drawing/2014/main" id="{9D85BCA3-407A-45E9-A0E3-E26B2B597C6F}"/>
              </a:ext>
            </a:extLst>
          </p:cNvPr>
          <p:cNvSpPr/>
          <p:nvPr/>
        </p:nvSpPr>
        <p:spPr>
          <a:xfrm>
            <a:off x="3018924" y="1368739"/>
            <a:ext cx="717637" cy="717637"/>
          </a:xfrm>
          <a:prstGeom prst="ellipse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D9510A4-8282-4160-A65F-6F1AC6579C55}"/>
              </a:ext>
            </a:extLst>
          </p:cNvPr>
          <p:cNvSpPr txBox="1"/>
          <p:nvPr/>
        </p:nvSpPr>
        <p:spPr>
          <a:xfrm>
            <a:off x="3085360" y="1557885"/>
            <a:ext cx="8091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피부</a:t>
            </a:r>
            <a:endParaRPr lang="ko-KR" altLang="en-US" sz="1600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CA6EBB43-1481-4C2D-BF45-554E6A94D982}"/>
              </a:ext>
            </a:extLst>
          </p:cNvPr>
          <p:cNvCxnSpPr>
            <a:stCxn id="7" idx="1"/>
            <a:endCxn id="55" idx="5"/>
          </p:cNvCxnSpPr>
          <p:nvPr/>
        </p:nvCxnSpPr>
        <p:spPr>
          <a:xfrm flipH="1" flipV="1">
            <a:off x="3631465" y="1981280"/>
            <a:ext cx="352975" cy="328691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F585F6C1-5B30-4D69-91C5-B45D2D7A3E66}"/>
              </a:ext>
            </a:extLst>
          </p:cNvPr>
          <p:cNvCxnSpPr>
            <a:stCxn id="42" idx="2"/>
            <a:endCxn id="102" idx="6"/>
          </p:cNvCxnSpPr>
          <p:nvPr/>
        </p:nvCxnSpPr>
        <p:spPr>
          <a:xfrm flipH="1" flipV="1">
            <a:off x="3280712" y="5532557"/>
            <a:ext cx="510014" cy="53566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031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D8BCBBCF-746B-482B-9CBE-6A8DC319B563}"/>
              </a:ext>
            </a:extLst>
          </p:cNvPr>
          <p:cNvCxnSpPr>
            <a:stCxn id="52" idx="4"/>
            <a:endCxn id="87" idx="0"/>
          </p:cNvCxnSpPr>
          <p:nvPr/>
        </p:nvCxnSpPr>
        <p:spPr>
          <a:xfrm flipH="1">
            <a:off x="8253567" y="5427826"/>
            <a:ext cx="76618" cy="242069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05087EC5-736D-472F-97E0-940246D60382}"/>
              </a:ext>
            </a:extLst>
          </p:cNvPr>
          <p:cNvCxnSpPr>
            <a:stCxn id="52" idx="5"/>
            <a:endCxn id="85" idx="1"/>
          </p:cNvCxnSpPr>
          <p:nvPr/>
        </p:nvCxnSpPr>
        <p:spPr>
          <a:xfrm>
            <a:off x="8789596" y="5237532"/>
            <a:ext cx="572197" cy="48027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AA2F5D60-DB66-42E5-9DA6-BA7E7747D1D0}"/>
              </a:ext>
            </a:extLst>
          </p:cNvPr>
          <p:cNvCxnSpPr>
            <a:cxnSpLocks/>
            <a:stCxn id="53" idx="7"/>
          </p:cNvCxnSpPr>
          <p:nvPr/>
        </p:nvCxnSpPr>
        <p:spPr>
          <a:xfrm flipV="1">
            <a:off x="8251364" y="1501106"/>
            <a:ext cx="361021" cy="171028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DF48E161-86D2-486F-9397-EC6D0E09B69F}"/>
              </a:ext>
            </a:extLst>
          </p:cNvPr>
          <p:cNvCxnSpPr>
            <a:cxnSpLocks/>
            <a:stCxn id="53" idx="5"/>
          </p:cNvCxnSpPr>
          <p:nvPr/>
        </p:nvCxnSpPr>
        <p:spPr>
          <a:xfrm flipV="1">
            <a:off x="8251364" y="2530167"/>
            <a:ext cx="629378" cy="60789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3E8C515-8457-4B7A-AA9F-415577DADC84}"/>
              </a:ext>
            </a:extLst>
          </p:cNvPr>
          <p:cNvSpPr txBox="1"/>
          <p:nvPr/>
        </p:nvSpPr>
        <p:spPr>
          <a:xfrm>
            <a:off x="118800" y="438745"/>
            <a:ext cx="56773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AppleSDGothicNeoH00" panose="02000503000000000000" pitchFamily="2" charset="-127"/>
                <a:ea typeface="AppleSDGothicNeoH00" panose="02000503000000000000" pitchFamily="2" charset="-127"/>
              </a:rPr>
              <a:t>2. </a:t>
            </a:r>
            <a:r>
              <a:rPr lang="ko-KR" altLang="en-US" sz="3200" dirty="0">
                <a:latin typeface="AppleSDGothicNeoH00" panose="02000503000000000000" pitchFamily="2" charset="-127"/>
                <a:ea typeface="AppleSDGothicNeoH00" panose="02000503000000000000" pitchFamily="2" charset="-127"/>
              </a:rPr>
              <a:t>데이터 분류와 키워드 파악</a:t>
            </a: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13B8564B-27A3-4DDB-88DF-A396A4C40FC3}"/>
              </a:ext>
            </a:extLst>
          </p:cNvPr>
          <p:cNvSpPr/>
          <p:nvPr/>
        </p:nvSpPr>
        <p:spPr>
          <a:xfrm>
            <a:off x="4842374" y="2418442"/>
            <a:ext cx="2650509" cy="2650509"/>
          </a:xfrm>
          <a:prstGeom prst="ellipse">
            <a:avLst/>
          </a:prstGeom>
          <a:solidFill>
            <a:srgbClr val="EBEB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0AFC204A-038E-4DEC-A760-E30D666DCD17}"/>
              </a:ext>
            </a:extLst>
          </p:cNvPr>
          <p:cNvSpPr/>
          <p:nvPr/>
        </p:nvSpPr>
        <p:spPr>
          <a:xfrm>
            <a:off x="4753164" y="2529954"/>
            <a:ext cx="2650509" cy="2650509"/>
          </a:xfrm>
          <a:prstGeom prst="ellipse">
            <a:avLst/>
          </a:prstGeom>
          <a:solidFill>
            <a:srgbClr val="CB0A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29E240-8704-4F13-924B-749D7A75167E}"/>
              </a:ext>
            </a:extLst>
          </p:cNvPr>
          <p:cNvSpPr txBox="1"/>
          <p:nvPr/>
        </p:nvSpPr>
        <p:spPr>
          <a:xfrm>
            <a:off x="4983125" y="3503885"/>
            <a:ext cx="25011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 err="1">
                <a:solidFill>
                  <a:schemeClr val="bg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스타일러</a:t>
            </a:r>
            <a:endParaRPr lang="ko-KR" altLang="en-US" sz="4400" dirty="0">
              <a:solidFill>
                <a:schemeClr val="bg1"/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633DBE4F-72D0-43B8-9A5C-3B3D22AA062E}"/>
              </a:ext>
            </a:extLst>
          </p:cNvPr>
          <p:cNvSpPr/>
          <p:nvPr/>
        </p:nvSpPr>
        <p:spPr>
          <a:xfrm>
            <a:off x="3683715" y="1620677"/>
            <a:ext cx="1299410" cy="1299410"/>
          </a:xfrm>
          <a:prstGeom prst="ellipse">
            <a:avLst/>
          </a:prstGeom>
          <a:noFill/>
          <a:ln w="38100">
            <a:solidFill>
              <a:srgbClr val="CB0A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8D27E907-F4D3-4A72-8DFE-CF4D855EA078}"/>
              </a:ext>
            </a:extLst>
          </p:cNvPr>
          <p:cNvSpPr/>
          <p:nvPr/>
        </p:nvSpPr>
        <p:spPr>
          <a:xfrm>
            <a:off x="3076027" y="4268158"/>
            <a:ext cx="1299410" cy="1299410"/>
          </a:xfrm>
          <a:prstGeom prst="ellipse">
            <a:avLst/>
          </a:prstGeom>
          <a:noFill/>
          <a:ln w="38100">
            <a:solidFill>
              <a:srgbClr val="CB0A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8155DF41-8A69-4632-9A08-3C78F215D56A}"/>
              </a:ext>
            </a:extLst>
          </p:cNvPr>
          <p:cNvSpPr/>
          <p:nvPr/>
        </p:nvSpPr>
        <p:spPr>
          <a:xfrm>
            <a:off x="7680480" y="4128416"/>
            <a:ext cx="1299410" cy="1299410"/>
          </a:xfrm>
          <a:prstGeom prst="ellipse">
            <a:avLst/>
          </a:prstGeom>
          <a:noFill/>
          <a:ln w="38100">
            <a:solidFill>
              <a:srgbClr val="CB0A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16BE2170-98EB-4F42-9DAA-A7A64E8F12B4}"/>
              </a:ext>
            </a:extLst>
          </p:cNvPr>
          <p:cNvSpPr/>
          <p:nvPr/>
        </p:nvSpPr>
        <p:spPr>
          <a:xfrm>
            <a:off x="7142248" y="1481840"/>
            <a:ext cx="1299410" cy="1299410"/>
          </a:xfrm>
          <a:prstGeom prst="ellipse">
            <a:avLst/>
          </a:prstGeom>
          <a:noFill/>
          <a:ln w="38100">
            <a:solidFill>
              <a:srgbClr val="CB0A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F34889C-CCCB-4EBD-A9FC-56283ADE9FCD}"/>
              </a:ext>
            </a:extLst>
          </p:cNvPr>
          <p:cNvSpPr txBox="1"/>
          <p:nvPr/>
        </p:nvSpPr>
        <p:spPr>
          <a:xfrm>
            <a:off x="3843855" y="1915358"/>
            <a:ext cx="9936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네이버지식인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965CBE1C-F6CB-4C4F-A232-79809D63C274}"/>
              </a:ext>
            </a:extLst>
          </p:cNvPr>
          <p:cNvSpPr txBox="1"/>
          <p:nvPr/>
        </p:nvSpPr>
        <p:spPr>
          <a:xfrm>
            <a:off x="7368471" y="1834644"/>
            <a:ext cx="9936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네이버</a:t>
            </a:r>
            <a:endParaRPr lang="en-US" altLang="ko-KR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  <a:p>
            <a:r>
              <a:rPr lang="ko-KR" altLang="en-US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블로그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48C3F47-A0B1-462A-AEB2-01298013AE87}"/>
              </a:ext>
            </a:extLst>
          </p:cNvPr>
          <p:cNvSpPr txBox="1"/>
          <p:nvPr/>
        </p:nvSpPr>
        <p:spPr>
          <a:xfrm>
            <a:off x="7887078" y="4454955"/>
            <a:ext cx="9936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네이버</a:t>
            </a:r>
            <a:endParaRPr lang="en-US" altLang="ko-KR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  <a:p>
            <a:pPr algn="ctr"/>
            <a:r>
              <a:rPr lang="ko-KR" altLang="en-US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쇼핑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2E26388-A564-462F-820A-E970AFDF77D3}"/>
              </a:ext>
            </a:extLst>
          </p:cNvPr>
          <p:cNvSpPr txBox="1"/>
          <p:nvPr/>
        </p:nvSpPr>
        <p:spPr>
          <a:xfrm>
            <a:off x="3186723" y="4590992"/>
            <a:ext cx="9936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네이버</a:t>
            </a:r>
            <a:endParaRPr lang="en-US" altLang="ko-KR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  <a:p>
            <a:pPr algn="ctr"/>
            <a:r>
              <a:rPr lang="ko-KR" altLang="en-US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카페</a:t>
            </a: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75A76B7E-4263-44BA-A416-6FC4C37CB9E3}"/>
              </a:ext>
            </a:extLst>
          </p:cNvPr>
          <p:cNvSpPr/>
          <p:nvPr/>
        </p:nvSpPr>
        <p:spPr>
          <a:xfrm>
            <a:off x="2367518" y="1834644"/>
            <a:ext cx="717637" cy="717637"/>
          </a:xfrm>
          <a:prstGeom prst="ellipse">
            <a:avLst/>
          </a:prstGeom>
          <a:noFill/>
          <a:ln w="28575">
            <a:solidFill>
              <a:srgbClr val="CB0A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4E69265-00EE-4F06-BF91-349A56F873EB}"/>
              </a:ext>
            </a:extLst>
          </p:cNvPr>
          <p:cNvSpPr txBox="1"/>
          <p:nvPr/>
        </p:nvSpPr>
        <p:spPr>
          <a:xfrm>
            <a:off x="2406813" y="2021117"/>
            <a:ext cx="6605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렌탈</a:t>
            </a:r>
            <a:endParaRPr lang="ko-KR" altLang="en-US" sz="1600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id="{84F42BE6-F97E-44AF-927D-43C6961B73C5}"/>
              </a:ext>
            </a:extLst>
          </p:cNvPr>
          <p:cNvSpPr/>
          <p:nvPr/>
        </p:nvSpPr>
        <p:spPr>
          <a:xfrm>
            <a:off x="8521923" y="903040"/>
            <a:ext cx="717637" cy="717637"/>
          </a:xfrm>
          <a:prstGeom prst="ellipse">
            <a:avLst/>
          </a:prstGeom>
          <a:noFill/>
          <a:ln w="28575">
            <a:solidFill>
              <a:srgbClr val="CB0A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A6BC7583-491E-4C21-BACD-CD6D4391FA21}"/>
              </a:ext>
            </a:extLst>
          </p:cNvPr>
          <p:cNvSpPr txBox="1"/>
          <p:nvPr/>
        </p:nvSpPr>
        <p:spPr>
          <a:xfrm>
            <a:off x="8561218" y="1089513"/>
            <a:ext cx="6605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요즘</a:t>
            </a: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D8666831-4F0D-4172-81AA-C9727638D283}"/>
              </a:ext>
            </a:extLst>
          </p:cNvPr>
          <p:cNvSpPr/>
          <p:nvPr/>
        </p:nvSpPr>
        <p:spPr>
          <a:xfrm>
            <a:off x="8880742" y="2107787"/>
            <a:ext cx="717637" cy="717637"/>
          </a:xfrm>
          <a:prstGeom prst="ellipse">
            <a:avLst/>
          </a:prstGeom>
          <a:noFill/>
          <a:ln w="28575">
            <a:solidFill>
              <a:srgbClr val="CB0A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D4859DA-A5EB-4F85-89AE-45A716E6AC2C}"/>
              </a:ext>
            </a:extLst>
          </p:cNvPr>
          <p:cNvSpPr txBox="1"/>
          <p:nvPr/>
        </p:nvSpPr>
        <p:spPr>
          <a:xfrm>
            <a:off x="8920037" y="2294260"/>
            <a:ext cx="6605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실내</a:t>
            </a:r>
          </a:p>
        </p:txBody>
      </p: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7FD61B80-AB4A-4B4D-94B1-A7630615F84E}"/>
              </a:ext>
            </a:extLst>
          </p:cNvPr>
          <p:cNvCxnSpPr>
            <a:stCxn id="7" idx="2"/>
            <a:endCxn id="23" idx="3"/>
          </p:cNvCxnSpPr>
          <p:nvPr/>
        </p:nvCxnSpPr>
        <p:spPr>
          <a:xfrm flipH="1" flipV="1">
            <a:off x="3067352" y="2190394"/>
            <a:ext cx="616363" cy="79988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D28A918E-B2D8-44ED-9BE0-AEDE6CB6F08E}"/>
              </a:ext>
            </a:extLst>
          </p:cNvPr>
          <p:cNvSpPr txBox="1"/>
          <p:nvPr/>
        </p:nvSpPr>
        <p:spPr>
          <a:xfrm>
            <a:off x="9512939" y="4314889"/>
            <a:ext cx="6605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남편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2BB9B2B5-73A4-412D-BE8E-AA330B1376AE}"/>
              </a:ext>
            </a:extLst>
          </p:cNvPr>
          <p:cNvSpPr txBox="1"/>
          <p:nvPr/>
        </p:nvSpPr>
        <p:spPr>
          <a:xfrm>
            <a:off x="9295992" y="5366936"/>
            <a:ext cx="6605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교복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5F6796EB-9585-41CD-A7EC-DA480681144F}"/>
              </a:ext>
            </a:extLst>
          </p:cNvPr>
          <p:cNvSpPr txBox="1"/>
          <p:nvPr/>
        </p:nvSpPr>
        <p:spPr>
          <a:xfrm>
            <a:off x="7934043" y="5856368"/>
            <a:ext cx="6605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양복</a:t>
            </a: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FD35788F-BD0B-4F2D-9CFE-86DC35A62A64}"/>
              </a:ext>
            </a:extLst>
          </p:cNvPr>
          <p:cNvSpPr/>
          <p:nvPr/>
        </p:nvSpPr>
        <p:spPr>
          <a:xfrm>
            <a:off x="9473644" y="4128416"/>
            <a:ext cx="717637" cy="717637"/>
          </a:xfrm>
          <a:prstGeom prst="ellipse">
            <a:avLst/>
          </a:prstGeom>
          <a:noFill/>
          <a:ln w="28575">
            <a:solidFill>
              <a:srgbClr val="CB0A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E8847EC4-4D92-4EC4-8CAC-67CCF4BB3380}"/>
              </a:ext>
            </a:extLst>
          </p:cNvPr>
          <p:cNvSpPr/>
          <p:nvPr/>
        </p:nvSpPr>
        <p:spPr>
          <a:xfrm>
            <a:off x="9256697" y="5180463"/>
            <a:ext cx="717637" cy="717637"/>
          </a:xfrm>
          <a:prstGeom prst="ellipse">
            <a:avLst/>
          </a:prstGeom>
          <a:noFill/>
          <a:ln w="28575">
            <a:solidFill>
              <a:srgbClr val="CB0A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0FD6E19E-6489-4FBC-8FE7-8934AE8B4032}"/>
              </a:ext>
            </a:extLst>
          </p:cNvPr>
          <p:cNvSpPr/>
          <p:nvPr/>
        </p:nvSpPr>
        <p:spPr>
          <a:xfrm>
            <a:off x="7894748" y="5669895"/>
            <a:ext cx="717637" cy="717637"/>
          </a:xfrm>
          <a:prstGeom prst="ellipse">
            <a:avLst/>
          </a:prstGeom>
          <a:noFill/>
          <a:ln w="28575">
            <a:solidFill>
              <a:srgbClr val="CB0A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76A31BFA-D171-4138-89D7-8B4C50DA08EE}"/>
              </a:ext>
            </a:extLst>
          </p:cNvPr>
          <p:cNvSpPr txBox="1"/>
          <p:nvPr/>
        </p:nvSpPr>
        <p:spPr>
          <a:xfrm>
            <a:off x="3076027" y="3450348"/>
            <a:ext cx="8554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건조기</a:t>
            </a:r>
            <a:endParaRPr lang="ko-KR" altLang="en-US" sz="1600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44BF29FE-6C08-4976-A383-4BA51448677F}"/>
              </a:ext>
            </a:extLst>
          </p:cNvPr>
          <p:cNvSpPr/>
          <p:nvPr/>
        </p:nvSpPr>
        <p:spPr>
          <a:xfrm>
            <a:off x="3097808" y="3285430"/>
            <a:ext cx="717637" cy="717637"/>
          </a:xfrm>
          <a:prstGeom prst="ellipse">
            <a:avLst/>
          </a:prstGeom>
          <a:noFill/>
          <a:ln w="28575">
            <a:solidFill>
              <a:srgbClr val="CB0A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8F0921B4-4D52-467C-A560-4E021D201B50}"/>
              </a:ext>
            </a:extLst>
          </p:cNvPr>
          <p:cNvSpPr txBox="1"/>
          <p:nvPr/>
        </p:nvSpPr>
        <p:spPr>
          <a:xfrm>
            <a:off x="2080981" y="3975769"/>
            <a:ext cx="6605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미세먼지</a:t>
            </a:r>
            <a:endParaRPr lang="ko-KR" altLang="en-US" sz="1600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A37A36CB-ABA5-45E6-9877-AAE59523B41D}"/>
              </a:ext>
            </a:extLst>
          </p:cNvPr>
          <p:cNvSpPr/>
          <p:nvPr/>
        </p:nvSpPr>
        <p:spPr>
          <a:xfrm>
            <a:off x="2019168" y="3909339"/>
            <a:ext cx="717637" cy="717637"/>
          </a:xfrm>
          <a:prstGeom prst="ellipse">
            <a:avLst/>
          </a:prstGeom>
          <a:noFill/>
          <a:ln w="28575">
            <a:solidFill>
              <a:srgbClr val="CB0A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00F9E447-BC17-484C-A627-7162769F2A63}"/>
              </a:ext>
            </a:extLst>
          </p:cNvPr>
          <p:cNvSpPr txBox="1"/>
          <p:nvPr/>
        </p:nvSpPr>
        <p:spPr>
          <a:xfrm>
            <a:off x="1856807" y="5347994"/>
            <a:ext cx="6605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담배</a:t>
            </a:r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3AEB6583-BC33-4ACD-BF71-4A1CBA42D353}"/>
              </a:ext>
            </a:extLst>
          </p:cNvPr>
          <p:cNvSpPr/>
          <p:nvPr/>
        </p:nvSpPr>
        <p:spPr>
          <a:xfrm>
            <a:off x="1817512" y="5161521"/>
            <a:ext cx="717637" cy="717637"/>
          </a:xfrm>
          <a:prstGeom prst="ellipse">
            <a:avLst/>
          </a:prstGeom>
          <a:noFill/>
          <a:ln w="28575">
            <a:solidFill>
              <a:srgbClr val="CB0A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506DE7D9-D206-455D-A22E-98AE4B2D2F44}"/>
              </a:ext>
            </a:extLst>
          </p:cNvPr>
          <p:cNvSpPr txBox="1"/>
          <p:nvPr/>
        </p:nvSpPr>
        <p:spPr>
          <a:xfrm>
            <a:off x="2867199" y="5980604"/>
            <a:ext cx="6605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린넨</a:t>
            </a:r>
            <a:endParaRPr lang="ko-KR" altLang="en-US" sz="1600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104" name="타원 103">
            <a:extLst>
              <a:ext uri="{FF2B5EF4-FFF2-40B4-BE49-F238E27FC236}">
                <a16:creationId xmlns:a16="http://schemas.microsoft.com/office/drawing/2014/main" id="{D65288C4-8ED5-4834-A650-544F825EB5C1}"/>
              </a:ext>
            </a:extLst>
          </p:cNvPr>
          <p:cNvSpPr/>
          <p:nvPr/>
        </p:nvSpPr>
        <p:spPr>
          <a:xfrm>
            <a:off x="2827904" y="5794131"/>
            <a:ext cx="717637" cy="717637"/>
          </a:xfrm>
          <a:prstGeom prst="ellipse">
            <a:avLst/>
          </a:prstGeom>
          <a:noFill/>
          <a:ln w="28575">
            <a:solidFill>
              <a:srgbClr val="CB0A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cxnSp>
        <p:nvCxnSpPr>
          <p:cNvPr id="80" name="직선 연결선 79">
            <a:extLst>
              <a:ext uri="{FF2B5EF4-FFF2-40B4-BE49-F238E27FC236}">
                <a16:creationId xmlns:a16="http://schemas.microsoft.com/office/drawing/2014/main" id="{FAC74AB4-C91E-4758-8A28-1BE8F427DBE6}"/>
              </a:ext>
            </a:extLst>
          </p:cNvPr>
          <p:cNvCxnSpPr>
            <a:stCxn id="52" idx="7"/>
            <a:endCxn id="83" idx="1"/>
          </p:cNvCxnSpPr>
          <p:nvPr/>
        </p:nvCxnSpPr>
        <p:spPr>
          <a:xfrm flipV="1">
            <a:off x="8789596" y="4233512"/>
            <a:ext cx="789144" cy="85198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연결선 81">
            <a:extLst>
              <a:ext uri="{FF2B5EF4-FFF2-40B4-BE49-F238E27FC236}">
                <a16:creationId xmlns:a16="http://schemas.microsoft.com/office/drawing/2014/main" id="{5DD893FD-B2B7-4D8D-A7FA-3228D219B965}"/>
              </a:ext>
            </a:extLst>
          </p:cNvPr>
          <p:cNvCxnSpPr>
            <a:stCxn id="42" idx="0"/>
            <a:endCxn id="98" idx="5"/>
          </p:cNvCxnSpPr>
          <p:nvPr/>
        </p:nvCxnSpPr>
        <p:spPr>
          <a:xfrm flipH="1" flipV="1">
            <a:off x="3710349" y="3897971"/>
            <a:ext cx="15383" cy="370187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연결선 89">
            <a:extLst>
              <a:ext uri="{FF2B5EF4-FFF2-40B4-BE49-F238E27FC236}">
                <a16:creationId xmlns:a16="http://schemas.microsoft.com/office/drawing/2014/main" id="{219D7379-81DB-45CC-908E-BE75E4A5BB29}"/>
              </a:ext>
            </a:extLst>
          </p:cNvPr>
          <p:cNvCxnSpPr>
            <a:stCxn id="42" idx="1"/>
            <a:endCxn id="100" idx="6"/>
          </p:cNvCxnSpPr>
          <p:nvPr/>
        </p:nvCxnSpPr>
        <p:spPr>
          <a:xfrm flipH="1" flipV="1">
            <a:off x="2736805" y="4268158"/>
            <a:ext cx="529516" cy="190294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연결선 91">
            <a:extLst>
              <a:ext uri="{FF2B5EF4-FFF2-40B4-BE49-F238E27FC236}">
                <a16:creationId xmlns:a16="http://schemas.microsoft.com/office/drawing/2014/main" id="{4B63454F-FE5D-4956-A9FE-891DFE1555D0}"/>
              </a:ext>
            </a:extLst>
          </p:cNvPr>
          <p:cNvCxnSpPr>
            <a:stCxn id="42" idx="2"/>
            <a:endCxn id="102" idx="7"/>
          </p:cNvCxnSpPr>
          <p:nvPr/>
        </p:nvCxnSpPr>
        <p:spPr>
          <a:xfrm flipH="1">
            <a:off x="2430053" y="4917863"/>
            <a:ext cx="645974" cy="348754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연결선 93">
            <a:extLst>
              <a:ext uri="{FF2B5EF4-FFF2-40B4-BE49-F238E27FC236}">
                <a16:creationId xmlns:a16="http://schemas.microsoft.com/office/drawing/2014/main" id="{602559B8-9779-4525-8D97-2A13156CC72C}"/>
              </a:ext>
            </a:extLst>
          </p:cNvPr>
          <p:cNvCxnSpPr>
            <a:stCxn id="42" idx="3"/>
            <a:endCxn id="104" idx="0"/>
          </p:cNvCxnSpPr>
          <p:nvPr/>
        </p:nvCxnSpPr>
        <p:spPr>
          <a:xfrm flipH="1">
            <a:off x="3186723" y="5377274"/>
            <a:ext cx="79598" cy="416857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32722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D8BCBBCF-746B-482B-9CBE-6A8DC319B563}"/>
              </a:ext>
            </a:extLst>
          </p:cNvPr>
          <p:cNvCxnSpPr>
            <a:stCxn id="52" idx="4"/>
            <a:endCxn id="87" idx="0"/>
          </p:cNvCxnSpPr>
          <p:nvPr/>
        </p:nvCxnSpPr>
        <p:spPr>
          <a:xfrm flipH="1">
            <a:off x="8317067" y="5637376"/>
            <a:ext cx="76618" cy="242069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05087EC5-736D-472F-97E0-940246D60382}"/>
              </a:ext>
            </a:extLst>
          </p:cNvPr>
          <p:cNvCxnSpPr>
            <a:stCxn id="52" idx="5"/>
            <a:endCxn id="85" idx="1"/>
          </p:cNvCxnSpPr>
          <p:nvPr/>
        </p:nvCxnSpPr>
        <p:spPr>
          <a:xfrm>
            <a:off x="8853096" y="5447082"/>
            <a:ext cx="572197" cy="48027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AA2F5D60-DB66-42E5-9DA6-BA7E7747D1D0}"/>
              </a:ext>
            </a:extLst>
          </p:cNvPr>
          <p:cNvCxnSpPr>
            <a:cxnSpLocks/>
            <a:stCxn id="53" idx="7"/>
          </p:cNvCxnSpPr>
          <p:nvPr/>
        </p:nvCxnSpPr>
        <p:spPr>
          <a:xfrm flipV="1">
            <a:off x="8314864" y="1710656"/>
            <a:ext cx="361021" cy="171028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DF48E161-86D2-486F-9397-EC6D0E09B69F}"/>
              </a:ext>
            </a:extLst>
          </p:cNvPr>
          <p:cNvCxnSpPr>
            <a:cxnSpLocks/>
            <a:stCxn id="53" idx="5"/>
          </p:cNvCxnSpPr>
          <p:nvPr/>
        </p:nvCxnSpPr>
        <p:spPr>
          <a:xfrm flipV="1">
            <a:off x="8314864" y="2739717"/>
            <a:ext cx="629378" cy="60789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3E8C515-8457-4B7A-AA9F-415577DADC84}"/>
              </a:ext>
            </a:extLst>
          </p:cNvPr>
          <p:cNvSpPr txBox="1"/>
          <p:nvPr/>
        </p:nvSpPr>
        <p:spPr>
          <a:xfrm>
            <a:off x="118800" y="438745"/>
            <a:ext cx="56773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AppleSDGothicNeoH00" panose="02000503000000000000" pitchFamily="2" charset="-127"/>
                <a:ea typeface="AppleSDGothicNeoH00" panose="02000503000000000000" pitchFamily="2" charset="-127"/>
              </a:rPr>
              <a:t>2. </a:t>
            </a:r>
            <a:r>
              <a:rPr lang="ko-KR" altLang="en-US" sz="3200" dirty="0">
                <a:latin typeface="AppleSDGothicNeoH00" panose="02000503000000000000" pitchFamily="2" charset="-127"/>
                <a:ea typeface="AppleSDGothicNeoH00" panose="02000503000000000000" pitchFamily="2" charset="-127"/>
              </a:rPr>
              <a:t>데이터 분류와 키워드 파악</a:t>
            </a: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13B8564B-27A3-4DDB-88DF-A396A4C40FC3}"/>
              </a:ext>
            </a:extLst>
          </p:cNvPr>
          <p:cNvSpPr/>
          <p:nvPr/>
        </p:nvSpPr>
        <p:spPr>
          <a:xfrm>
            <a:off x="4905874" y="2627992"/>
            <a:ext cx="2650509" cy="2650509"/>
          </a:xfrm>
          <a:prstGeom prst="ellipse">
            <a:avLst/>
          </a:prstGeom>
          <a:solidFill>
            <a:srgbClr val="EBEB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0AFC204A-038E-4DEC-A760-E30D666DCD17}"/>
              </a:ext>
            </a:extLst>
          </p:cNvPr>
          <p:cNvSpPr/>
          <p:nvPr/>
        </p:nvSpPr>
        <p:spPr>
          <a:xfrm>
            <a:off x="4816664" y="2739504"/>
            <a:ext cx="2650509" cy="265050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29E240-8704-4F13-924B-749D7A75167E}"/>
              </a:ext>
            </a:extLst>
          </p:cNvPr>
          <p:cNvSpPr txBox="1"/>
          <p:nvPr/>
        </p:nvSpPr>
        <p:spPr>
          <a:xfrm>
            <a:off x="4880899" y="3317305"/>
            <a:ext cx="2501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dirty="0">
                <a:solidFill>
                  <a:schemeClr val="bg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에어</a:t>
            </a:r>
            <a:endParaRPr lang="en-US" altLang="ko-KR" sz="4400" dirty="0">
              <a:solidFill>
                <a:schemeClr val="bg1"/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  <a:p>
            <a:pPr algn="ctr"/>
            <a:r>
              <a:rPr lang="ko-KR" altLang="en-US" sz="4400" dirty="0" err="1">
                <a:solidFill>
                  <a:schemeClr val="bg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드레서</a:t>
            </a:r>
            <a:endParaRPr lang="ko-KR" altLang="en-US" sz="4400" dirty="0">
              <a:solidFill>
                <a:schemeClr val="bg1"/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633DBE4F-72D0-43B8-9A5C-3B3D22AA062E}"/>
              </a:ext>
            </a:extLst>
          </p:cNvPr>
          <p:cNvSpPr/>
          <p:nvPr/>
        </p:nvSpPr>
        <p:spPr>
          <a:xfrm>
            <a:off x="3747215" y="1830227"/>
            <a:ext cx="1299410" cy="1299410"/>
          </a:xfrm>
          <a:prstGeom prst="ellipse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8D27E907-F4D3-4A72-8DFE-CF4D855EA078}"/>
              </a:ext>
            </a:extLst>
          </p:cNvPr>
          <p:cNvSpPr/>
          <p:nvPr/>
        </p:nvSpPr>
        <p:spPr>
          <a:xfrm>
            <a:off x="3257650" y="4744013"/>
            <a:ext cx="1299410" cy="1299410"/>
          </a:xfrm>
          <a:prstGeom prst="ellipse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8155DF41-8A69-4632-9A08-3C78F215D56A}"/>
              </a:ext>
            </a:extLst>
          </p:cNvPr>
          <p:cNvSpPr/>
          <p:nvPr/>
        </p:nvSpPr>
        <p:spPr>
          <a:xfrm>
            <a:off x="7743980" y="4337966"/>
            <a:ext cx="1299410" cy="1299410"/>
          </a:xfrm>
          <a:prstGeom prst="ellipse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16BE2170-98EB-4F42-9DAA-A7A64E8F12B4}"/>
              </a:ext>
            </a:extLst>
          </p:cNvPr>
          <p:cNvSpPr/>
          <p:nvPr/>
        </p:nvSpPr>
        <p:spPr>
          <a:xfrm>
            <a:off x="7205748" y="1691390"/>
            <a:ext cx="1299410" cy="1299410"/>
          </a:xfrm>
          <a:prstGeom prst="ellipse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F34889C-CCCB-4EBD-A9FC-56283ADE9FCD}"/>
              </a:ext>
            </a:extLst>
          </p:cNvPr>
          <p:cNvSpPr txBox="1"/>
          <p:nvPr/>
        </p:nvSpPr>
        <p:spPr>
          <a:xfrm>
            <a:off x="3907355" y="2124908"/>
            <a:ext cx="9936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네이버지식인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965CBE1C-F6CB-4C4F-A232-79809D63C274}"/>
              </a:ext>
            </a:extLst>
          </p:cNvPr>
          <p:cNvSpPr txBox="1"/>
          <p:nvPr/>
        </p:nvSpPr>
        <p:spPr>
          <a:xfrm>
            <a:off x="7431971" y="2044194"/>
            <a:ext cx="9936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네이버</a:t>
            </a:r>
            <a:endParaRPr lang="en-US" altLang="ko-KR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  <a:p>
            <a:r>
              <a:rPr lang="ko-KR" altLang="en-US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블로그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48C3F47-A0B1-462A-AEB2-01298013AE87}"/>
              </a:ext>
            </a:extLst>
          </p:cNvPr>
          <p:cNvSpPr txBox="1"/>
          <p:nvPr/>
        </p:nvSpPr>
        <p:spPr>
          <a:xfrm>
            <a:off x="7950578" y="4664505"/>
            <a:ext cx="9936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네이버</a:t>
            </a:r>
            <a:endParaRPr lang="en-US" altLang="ko-KR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  <a:p>
            <a:pPr algn="ctr"/>
            <a:r>
              <a:rPr lang="ko-KR" altLang="en-US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쇼핑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2E26388-A564-462F-820A-E970AFDF77D3}"/>
              </a:ext>
            </a:extLst>
          </p:cNvPr>
          <p:cNvSpPr txBox="1"/>
          <p:nvPr/>
        </p:nvSpPr>
        <p:spPr>
          <a:xfrm>
            <a:off x="3368346" y="5066847"/>
            <a:ext cx="9936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네이버</a:t>
            </a:r>
            <a:endParaRPr lang="en-US" altLang="ko-KR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  <a:p>
            <a:pPr algn="ctr"/>
            <a:r>
              <a:rPr lang="ko-KR" altLang="en-US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카페</a:t>
            </a: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75A76B7E-4263-44BA-A416-6FC4C37CB9E3}"/>
              </a:ext>
            </a:extLst>
          </p:cNvPr>
          <p:cNvSpPr/>
          <p:nvPr/>
        </p:nvSpPr>
        <p:spPr>
          <a:xfrm>
            <a:off x="2806711" y="1431875"/>
            <a:ext cx="717637" cy="717637"/>
          </a:xfrm>
          <a:prstGeom prst="ellipse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4E69265-00EE-4F06-BF91-349A56F873EB}"/>
              </a:ext>
            </a:extLst>
          </p:cNvPr>
          <p:cNvSpPr txBox="1"/>
          <p:nvPr/>
        </p:nvSpPr>
        <p:spPr>
          <a:xfrm>
            <a:off x="2846006" y="1618348"/>
            <a:ext cx="6605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렌탈</a:t>
            </a:r>
            <a:endParaRPr lang="ko-KR" altLang="en-US" sz="1600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id="{84F42BE6-F97E-44AF-927D-43C6961B73C5}"/>
              </a:ext>
            </a:extLst>
          </p:cNvPr>
          <p:cNvSpPr/>
          <p:nvPr/>
        </p:nvSpPr>
        <p:spPr>
          <a:xfrm>
            <a:off x="8585423" y="1112590"/>
            <a:ext cx="717637" cy="717637"/>
          </a:xfrm>
          <a:prstGeom prst="ellipse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A6BC7583-491E-4C21-BACD-CD6D4391FA21}"/>
              </a:ext>
            </a:extLst>
          </p:cNvPr>
          <p:cNvSpPr txBox="1"/>
          <p:nvPr/>
        </p:nvSpPr>
        <p:spPr>
          <a:xfrm>
            <a:off x="8624718" y="1299063"/>
            <a:ext cx="6605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스팀</a:t>
            </a: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D8666831-4F0D-4172-81AA-C9727638D283}"/>
              </a:ext>
            </a:extLst>
          </p:cNvPr>
          <p:cNvSpPr/>
          <p:nvPr/>
        </p:nvSpPr>
        <p:spPr>
          <a:xfrm>
            <a:off x="8944242" y="2317337"/>
            <a:ext cx="717637" cy="717637"/>
          </a:xfrm>
          <a:prstGeom prst="ellipse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D4859DA-A5EB-4F85-89AE-45A716E6AC2C}"/>
              </a:ext>
            </a:extLst>
          </p:cNvPr>
          <p:cNvSpPr txBox="1"/>
          <p:nvPr/>
        </p:nvSpPr>
        <p:spPr>
          <a:xfrm>
            <a:off x="8983537" y="2503810"/>
            <a:ext cx="6605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안감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D28A918E-B2D8-44ED-9BE0-AEDE6CB6F08E}"/>
              </a:ext>
            </a:extLst>
          </p:cNvPr>
          <p:cNvSpPr txBox="1"/>
          <p:nvPr/>
        </p:nvSpPr>
        <p:spPr>
          <a:xfrm>
            <a:off x="9515673" y="4527507"/>
            <a:ext cx="10443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디자인</a:t>
            </a:r>
            <a:endParaRPr lang="ko-KR" altLang="en-US" sz="1600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2BB9B2B5-73A4-412D-BE8E-AA330B1376AE}"/>
              </a:ext>
            </a:extLst>
          </p:cNvPr>
          <p:cNvSpPr txBox="1"/>
          <p:nvPr/>
        </p:nvSpPr>
        <p:spPr>
          <a:xfrm>
            <a:off x="9299632" y="5552178"/>
            <a:ext cx="9551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~</a:t>
            </a:r>
            <a:r>
              <a:rPr lang="ko-KR" altLang="en-US" sz="16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하고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5F6796EB-9585-41CD-A7EC-DA480681144F}"/>
              </a:ext>
            </a:extLst>
          </p:cNvPr>
          <p:cNvSpPr txBox="1"/>
          <p:nvPr/>
        </p:nvSpPr>
        <p:spPr>
          <a:xfrm>
            <a:off x="7910597" y="6065918"/>
            <a:ext cx="8555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~</a:t>
            </a:r>
            <a:r>
              <a:rPr lang="ko-KR" altLang="en-US" sz="16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보다</a:t>
            </a: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FD35788F-BD0B-4F2D-9CFE-86DC35A62A64}"/>
              </a:ext>
            </a:extLst>
          </p:cNvPr>
          <p:cNvSpPr/>
          <p:nvPr/>
        </p:nvSpPr>
        <p:spPr>
          <a:xfrm>
            <a:off x="9537144" y="4337966"/>
            <a:ext cx="717637" cy="717637"/>
          </a:xfrm>
          <a:prstGeom prst="ellipse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E8847EC4-4D92-4EC4-8CAC-67CCF4BB3380}"/>
              </a:ext>
            </a:extLst>
          </p:cNvPr>
          <p:cNvSpPr/>
          <p:nvPr/>
        </p:nvSpPr>
        <p:spPr>
          <a:xfrm>
            <a:off x="9320197" y="5390013"/>
            <a:ext cx="717637" cy="717637"/>
          </a:xfrm>
          <a:prstGeom prst="ellipse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0FD6E19E-6489-4FBC-8FE7-8934AE8B4032}"/>
              </a:ext>
            </a:extLst>
          </p:cNvPr>
          <p:cNvSpPr/>
          <p:nvPr/>
        </p:nvSpPr>
        <p:spPr>
          <a:xfrm>
            <a:off x="7958248" y="5879445"/>
            <a:ext cx="717637" cy="717637"/>
          </a:xfrm>
          <a:prstGeom prst="ellipse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76A31BFA-D171-4138-89D7-8B4C50DA08EE}"/>
              </a:ext>
            </a:extLst>
          </p:cNvPr>
          <p:cNvSpPr txBox="1"/>
          <p:nvPr/>
        </p:nvSpPr>
        <p:spPr>
          <a:xfrm>
            <a:off x="3311895" y="3842942"/>
            <a:ext cx="7789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미세</a:t>
            </a:r>
            <a:endParaRPr lang="en-US" altLang="ko-KR" sz="1600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  <a:p>
            <a:r>
              <a:rPr lang="ko-KR" altLang="en-US" sz="16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먼지</a:t>
            </a:r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44BF29FE-6C08-4976-A383-4BA51448677F}"/>
              </a:ext>
            </a:extLst>
          </p:cNvPr>
          <p:cNvSpPr/>
          <p:nvPr/>
        </p:nvSpPr>
        <p:spPr>
          <a:xfrm>
            <a:off x="3279431" y="3761285"/>
            <a:ext cx="717637" cy="717637"/>
          </a:xfrm>
          <a:prstGeom prst="ellipse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8F0921B4-4D52-467C-A560-4E021D201B50}"/>
              </a:ext>
            </a:extLst>
          </p:cNvPr>
          <p:cNvSpPr txBox="1"/>
          <p:nvPr/>
        </p:nvSpPr>
        <p:spPr>
          <a:xfrm>
            <a:off x="2229339" y="4537935"/>
            <a:ext cx="6605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남편</a:t>
            </a:r>
            <a:endParaRPr lang="ko-KR" altLang="en-US" sz="1600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A37A36CB-ABA5-45E6-9877-AAE59523B41D}"/>
              </a:ext>
            </a:extLst>
          </p:cNvPr>
          <p:cNvSpPr/>
          <p:nvPr/>
        </p:nvSpPr>
        <p:spPr>
          <a:xfrm>
            <a:off x="2200791" y="4385194"/>
            <a:ext cx="717637" cy="717637"/>
          </a:xfrm>
          <a:prstGeom prst="ellipse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00F9E447-BC17-484C-A627-7162769F2A63}"/>
              </a:ext>
            </a:extLst>
          </p:cNvPr>
          <p:cNvSpPr txBox="1"/>
          <p:nvPr/>
        </p:nvSpPr>
        <p:spPr>
          <a:xfrm>
            <a:off x="2038430" y="5823849"/>
            <a:ext cx="6605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필터</a:t>
            </a:r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3AEB6583-BC33-4ACD-BF71-4A1CBA42D353}"/>
              </a:ext>
            </a:extLst>
          </p:cNvPr>
          <p:cNvSpPr/>
          <p:nvPr/>
        </p:nvSpPr>
        <p:spPr>
          <a:xfrm>
            <a:off x="1999135" y="5637376"/>
            <a:ext cx="717637" cy="717637"/>
          </a:xfrm>
          <a:prstGeom prst="ellipse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cxnSp>
        <p:nvCxnSpPr>
          <p:cNvPr id="80" name="직선 연결선 79">
            <a:extLst>
              <a:ext uri="{FF2B5EF4-FFF2-40B4-BE49-F238E27FC236}">
                <a16:creationId xmlns:a16="http://schemas.microsoft.com/office/drawing/2014/main" id="{FAC74AB4-C91E-4758-8A28-1BE8F427DBE6}"/>
              </a:ext>
            </a:extLst>
          </p:cNvPr>
          <p:cNvCxnSpPr>
            <a:stCxn id="52" idx="7"/>
            <a:endCxn id="83" idx="1"/>
          </p:cNvCxnSpPr>
          <p:nvPr/>
        </p:nvCxnSpPr>
        <p:spPr>
          <a:xfrm flipV="1">
            <a:off x="8853096" y="4443062"/>
            <a:ext cx="789144" cy="85198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연결선 81">
            <a:extLst>
              <a:ext uri="{FF2B5EF4-FFF2-40B4-BE49-F238E27FC236}">
                <a16:creationId xmlns:a16="http://schemas.microsoft.com/office/drawing/2014/main" id="{5DD893FD-B2B7-4D8D-A7FA-3228D219B965}"/>
              </a:ext>
            </a:extLst>
          </p:cNvPr>
          <p:cNvCxnSpPr>
            <a:stCxn id="42" idx="0"/>
            <a:endCxn id="98" idx="5"/>
          </p:cNvCxnSpPr>
          <p:nvPr/>
        </p:nvCxnSpPr>
        <p:spPr>
          <a:xfrm flipH="1" flipV="1">
            <a:off x="3891972" y="4373826"/>
            <a:ext cx="15383" cy="370187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연결선 89">
            <a:extLst>
              <a:ext uri="{FF2B5EF4-FFF2-40B4-BE49-F238E27FC236}">
                <a16:creationId xmlns:a16="http://schemas.microsoft.com/office/drawing/2014/main" id="{219D7379-81DB-45CC-908E-BE75E4A5BB29}"/>
              </a:ext>
            </a:extLst>
          </p:cNvPr>
          <p:cNvCxnSpPr>
            <a:stCxn id="42" idx="1"/>
            <a:endCxn id="100" idx="6"/>
          </p:cNvCxnSpPr>
          <p:nvPr/>
        </p:nvCxnSpPr>
        <p:spPr>
          <a:xfrm flipH="1" flipV="1">
            <a:off x="2918428" y="4744013"/>
            <a:ext cx="529516" cy="190294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연결선 91">
            <a:extLst>
              <a:ext uri="{FF2B5EF4-FFF2-40B4-BE49-F238E27FC236}">
                <a16:creationId xmlns:a16="http://schemas.microsoft.com/office/drawing/2014/main" id="{4B63454F-FE5D-4956-A9FE-891DFE1555D0}"/>
              </a:ext>
            </a:extLst>
          </p:cNvPr>
          <p:cNvCxnSpPr>
            <a:stCxn id="42" idx="2"/>
            <a:endCxn id="102" idx="7"/>
          </p:cNvCxnSpPr>
          <p:nvPr/>
        </p:nvCxnSpPr>
        <p:spPr>
          <a:xfrm flipH="1">
            <a:off x="2611676" y="5393718"/>
            <a:ext cx="645974" cy="348754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타원 47">
            <a:extLst>
              <a:ext uri="{FF2B5EF4-FFF2-40B4-BE49-F238E27FC236}">
                <a16:creationId xmlns:a16="http://schemas.microsoft.com/office/drawing/2014/main" id="{B1F772D4-A1A7-4AB4-B7CA-BA4A29A8C9D0}"/>
              </a:ext>
            </a:extLst>
          </p:cNvPr>
          <p:cNvSpPr/>
          <p:nvPr/>
        </p:nvSpPr>
        <p:spPr>
          <a:xfrm>
            <a:off x="5206765" y="1407271"/>
            <a:ext cx="717637" cy="717637"/>
          </a:xfrm>
          <a:prstGeom prst="ellipse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B1B75CC-47F2-43B5-A15E-78289D4F7C07}"/>
              </a:ext>
            </a:extLst>
          </p:cNvPr>
          <p:cNvSpPr txBox="1"/>
          <p:nvPr/>
        </p:nvSpPr>
        <p:spPr>
          <a:xfrm>
            <a:off x="5192300" y="1580927"/>
            <a:ext cx="9045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건조기</a:t>
            </a:r>
            <a:endParaRPr lang="ko-KR" altLang="en-US" sz="1600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111757F8-1213-4567-844D-F201FACCF417}"/>
              </a:ext>
            </a:extLst>
          </p:cNvPr>
          <p:cNvSpPr/>
          <p:nvPr/>
        </p:nvSpPr>
        <p:spPr>
          <a:xfrm>
            <a:off x="2707734" y="2654692"/>
            <a:ext cx="717637" cy="717637"/>
          </a:xfrm>
          <a:prstGeom prst="ellipse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4DA409D-2B63-4A28-B833-18128A31FA7E}"/>
              </a:ext>
            </a:extLst>
          </p:cNvPr>
          <p:cNvSpPr txBox="1"/>
          <p:nvPr/>
        </p:nvSpPr>
        <p:spPr>
          <a:xfrm>
            <a:off x="2658409" y="2810190"/>
            <a:ext cx="9012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코웨이</a:t>
            </a:r>
            <a:endParaRPr lang="ko-KR" altLang="en-US" sz="1600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E47BA6E3-5194-4C91-BCCF-4E54DCC864C5}"/>
              </a:ext>
            </a:extLst>
          </p:cNvPr>
          <p:cNvSpPr/>
          <p:nvPr/>
        </p:nvSpPr>
        <p:spPr>
          <a:xfrm>
            <a:off x="6537275" y="860575"/>
            <a:ext cx="717637" cy="717637"/>
          </a:xfrm>
          <a:prstGeom prst="ellipse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F90DC34-1505-4F8B-8399-EF103CACE58B}"/>
              </a:ext>
            </a:extLst>
          </p:cNvPr>
          <p:cNvSpPr txBox="1"/>
          <p:nvPr/>
        </p:nvSpPr>
        <p:spPr>
          <a:xfrm>
            <a:off x="6576570" y="1047048"/>
            <a:ext cx="6605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요즘</a:t>
            </a: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DF074F86-BFB5-4856-8FF3-5EC70E215298}"/>
              </a:ext>
            </a:extLst>
          </p:cNvPr>
          <p:cNvSpPr/>
          <p:nvPr/>
        </p:nvSpPr>
        <p:spPr>
          <a:xfrm>
            <a:off x="7551779" y="798628"/>
            <a:ext cx="717637" cy="717637"/>
          </a:xfrm>
          <a:prstGeom prst="ellipse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4C6AD84-F62F-4450-8F8F-D799B6976960}"/>
              </a:ext>
            </a:extLst>
          </p:cNvPr>
          <p:cNvSpPr txBox="1"/>
          <p:nvPr/>
        </p:nvSpPr>
        <p:spPr>
          <a:xfrm>
            <a:off x="7591074" y="985101"/>
            <a:ext cx="6605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제트</a:t>
            </a: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7A1628ED-387E-4709-9563-24E229D45265}"/>
              </a:ext>
            </a:extLst>
          </p:cNvPr>
          <p:cNvSpPr/>
          <p:nvPr/>
        </p:nvSpPr>
        <p:spPr>
          <a:xfrm>
            <a:off x="8251613" y="3144051"/>
            <a:ext cx="717637" cy="717637"/>
          </a:xfrm>
          <a:prstGeom prst="ellipse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38E1A99B-3C64-4B2C-9722-AAABE688ACB2}"/>
              </a:ext>
            </a:extLst>
          </p:cNvPr>
          <p:cNvSpPr txBox="1"/>
          <p:nvPr/>
        </p:nvSpPr>
        <p:spPr>
          <a:xfrm>
            <a:off x="8290908" y="3330524"/>
            <a:ext cx="6605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코드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C8EB6B13-C778-4452-B0F0-3AC3F95EA908}"/>
              </a:ext>
            </a:extLst>
          </p:cNvPr>
          <p:cNvCxnSpPr>
            <a:cxnSpLocks/>
            <a:endCxn id="66" idx="1"/>
          </p:cNvCxnSpPr>
          <p:nvPr/>
        </p:nvCxnSpPr>
        <p:spPr>
          <a:xfrm>
            <a:off x="8109507" y="2932594"/>
            <a:ext cx="247202" cy="316553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E324A3BD-22EA-4679-8FE6-8E89B0A70C50}"/>
              </a:ext>
            </a:extLst>
          </p:cNvPr>
          <p:cNvCxnSpPr>
            <a:cxnSpLocks/>
            <a:stCxn id="53" idx="0"/>
            <a:endCxn id="63" idx="4"/>
          </p:cNvCxnSpPr>
          <p:nvPr/>
        </p:nvCxnSpPr>
        <p:spPr>
          <a:xfrm flipV="1">
            <a:off x="7855453" y="1516265"/>
            <a:ext cx="55145" cy="175125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936F4554-79D0-41BF-A54B-5B024D7F763A}"/>
              </a:ext>
            </a:extLst>
          </p:cNvPr>
          <p:cNvCxnSpPr>
            <a:cxnSpLocks/>
            <a:stCxn id="53" idx="1"/>
            <a:endCxn id="61" idx="5"/>
          </p:cNvCxnSpPr>
          <p:nvPr/>
        </p:nvCxnSpPr>
        <p:spPr>
          <a:xfrm flipH="1" flipV="1">
            <a:off x="7149816" y="1473116"/>
            <a:ext cx="246226" cy="408568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17789185-E145-4A64-BE88-8C9D4C24B75A}"/>
              </a:ext>
            </a:extLst>
          </p:cNvPr>
          <p:cNvSpPr txBox="1"/>
          <p:nvPr/>
        </p:nvSpPr>
        <p:spPr>
          <a:xfrm>
            <a:off x="6837459" y="5625465"/>
            <a:ext cx="8555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~</a:t>
            </a:r>
            <a:r>
              <a:rPr lang="ko-KR" altLang="en-US" sz="16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보다</a:t>
            </a:r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B7390492-AC59-435B-9415-8B0FA55EAAC2}"/>
              </a:ext>
            </a:extLst>
          </p:cNvPr>
          <p:cNvSpPr/>
          <p:nvPr/>
        </p:nvSpPr>
        <p:spPr>
          <a:xfrm>
            <a:off x="6885110" y="5438992"/>
            <a:ext cx="717637" cy="717637"/>
          </a:xfrm>
          <a:prstGeom prst="ellipse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B0480A98-FA28-440C-8948-1CD88AD25410}"/>
              </a:ext>
            </a:extLst>
          </p:cNvPr>
          <p:cNvCxnSpPr>
            <a:stCxn id="52" idx="3"/>
            <a:endCxn id="73" idx="7"/>
          </p:cNvCxnSpPr>
          <p:nvPr/>
        </p:nvCxnSpPr>
        <p:spPr>
          <a:xfrm flipH="1">
            <a:off x="7497651" y="5447082"/>
            <a:ext cx="436623" cy="97006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255741DD-9C4A-4AB5-9FA8-47CDACDE1213}"/>
              </a:ext>
            </a:extLst>
          </p:cNvPr>
          <p:cNvCxnSpPr>
            <a:stCxn id="7" idx="2"/>
            <a:endCxn id="56" idx="7"/>
          </p:cNvCxnSpPr>
          <p:nvPr/>
        </p:nvCxnSpPr>
        <p:spPr>
          <a:xfrm flipH="1">
            <a:off x="3320275" y="2479932"/>
            <a:ext cx="426940" cy="279856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7D7B8A34-6695-42F2-8AC9-219BA8059DAC}"/>
              </a:ext>
            </a:extLst>
          </p:cNvPr>
          <p:cNvCxnSpPr>
            <a:stCxn id="7" idx="1"/>
            <a:endCxn id="23" idx="3"/>
          </p:cNvCxnSpPr>
          <p:nvPr/>
        </p:nvCxnSpPr>
        <p:spPr>
          <a:xfrm flipH="1" flipV="1">
            <a:off x="3506545" y="1787625"/>
            <a:ext cx="430964" cy="232896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C9DE3912-CA4C-4F5A-8542-E61174CF8ED1}"/>
              </a:ext>
            </a:extLst>
          </p:cNvPr>
          <p:cNvCxnSpPr>
            <a:stCxn id="7" idx="7"/>
            <a:endCxn id="49" idx="1"/>
          </p:cNvCxnSpPr>
          <p:nvPr/>
        </p:nvCxnSpPr>
        <p:spPr>
          <a:xfrm flipV="1">
            <a:off x="4856331" y="1750204"/>
            <a:ext cx="335969" cy="270317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00017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A0D81740-EBDD-42D2-89CC-1D41DEBE9063}"/>
              </a:ext>
            </a:extLst>
          </p:cNvPr>
          <p:cNvSpPr/>
          <p:nvPr/>
        </p:nvSpPr>
        <p:spPr>
          <a:xfrm>
            <a:off x="3433855" y="3821530"/>
            <a:ext cx="6437956" cy="879384"/>
          </a:xfrm>
          <a:prstGeom prst="rect">
            <a:avLst/>
          </a:prstGeom>
          <a:solidFill>
            <a:srgbClr val="FFB5B5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B796E6-8C37-4166-9D32-B178F99C5215}"/>
              </a:ext>
            </a:extLst>
          </p:cNvPr>
          <p:cNvSpPr txBox="1"/>
          <p:nvPr/>
        </p:nvSpPr>
        <p:spPr>
          <a:xfrm>
            <a:off x="4273108" y="1198708"/>
            <a:ext cx="4140642" cy="52322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대체로 </a:t>
            </a:r>
            <a:r>
              <a:rPr lang="ko-KR" altLang="en-US" sz="28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관심</a:t>
            </a:r>
            <a:r>
              <a:rPr lang="ko-KR" altLang="en-US" sz="24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있어 하는 키워드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E77F16D-181D-4C2C-AB88-E528A72A85C9}"/>
              </a:ext>
            </a:extLst>
          </p:cNvPr>
          <p:cNvSpPr txBox="1"/>
          <p:nvPr/>
        </p:nvSpPr>
        <p:spPr>
          <a:xfrm>
            <a:off x="118800" y="438745"/>
            <a:ext cx="56773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AppleSDGothicNeoH00" panose="02000503000000000000" pitchFamily="2" charset="-127"/>
                <a:ea typeface="AppleSDGothicNeoH00" panose="02000503000000000000" pitchFamily="2" charset="-127"/>
              </a:rPr>
              <a:t>2. </a:t>
            </a:r>
            <a:r>
              <a:rPr lang="ko-KR" altLang="en-US" sz="3200" dirty="0">
                <a:latin typeface="AppleSDGothicNeoH00" panose="02000503000000000000" pitchFamily="2" charset="-127"/>
                <a:ea typeface="AppleSDGothicNeoH00" panose="02000503000000000000" pitchFamily="2" charset="-127"/>
              </a:rPr>
              <a:t>데이터 분석 </a:t>
            </a:r>
            <a:r>
              <a:rPr lang="en-US" altLang="ko-KR" sz="3200" dirty="0">
                <a:latin typeface="AppleSDGothicNeoH00" panose="02000503000000000000" pitchFamily="2" charset="-127"/>
                <a:ea typeface="AppleSDGothicNeoH00" panose="02000503000000000000" pitchFamily="2" charset="-127"/>
              </a:rPr>
              <a:t>– </a:t>
            </a:r>
            <a:r>
              <a:rPr lang="ko-KR" altLang="en-US" sz="3200" dirty="0">
                <a:latin typeface="AppleSDGothicNeoH00" panose="02000503000000000000" pitchFamily="2" charset="-127"/>
                <a:ea typeface="AppleSDGothicNeoH00" panose="02000503000000000000" pitchFamily="2" charset="-127"/>
              </a:rPr>
              <a:t>키워드 요약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754453E-BA6C-4844-81B9-0ACF888B9D46}"/>
              </a:ext>
            </a:extLst>
          </p:cNvPr>
          <p:cNvSpPr/>
          <p:nvPr/>
        </p:nvSpPr>
        <p:spPr>
          <a:xfrm>
            <a:off x="2464079" y="2496765"/>
            <a:ext cx="5039935" cy="962748"/>
          </a:xfrm>
          <a:prstGeom prst="rect">
            <a:avLst/>
          </a:prstGeom>
          <a:solidFill>
            <a:srgbClr val="F4B183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9560D082-FFAD-4CFF-B568-C53D40D2D390}"/>
              </a:ext>
            </a:extLst>
          </p:cNvPr>
          <p:cNvSpPr/>
          <p:nvPr/>
        </p:nvSpPr>
        <p:spPr>
          <a:xfrm>
            <a:off x="869950" y="1721928"/>
            <a:ext cx="2007151" cy="2050938"/>
          </a:xfrm>
          <a:prstGeom prst="ellipse">
            <a:avLst/>
          </a:prstGeom>
          <a:solidFill>
            <a:schemeClr val="accent2">
              <a:lumMod val="60000"/>
              <a:lumOff val="40000"/>
              <a:alpha val="90000"/>
            </a:schemeClr>
          </a:solidFill>
          <a:ln>
            <a:noFill/>
          </a:ln>
          <a:effectLst>
            <a:outerShdw blurRad="279400" dist="76200" dir="1560000" sx="104000" sy="104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  <a:p>
            <a:pPr algn="ctr"/>
            <a:endParaRPr lang="ko-KR" altLang="en-US" dirty="0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363FE373-8BEE-44F9-8513-4D4B5F965E7F}"/>
              </a:ext>
            </a:extLst>
          </p:cNvPr>
          <p:cNvSpPr/>
          <p:nvPr/>
        </p:nvSpPr>
        <p:spPr>
          <a:xfrm>
            <a:off x="9314899" y="3207162"/>
            <a:ext cx="2007151" cy="2050938"/>
          </a:xfrm>
          <a:prstGeom prst="ellipse">
            <a:avLst/>
          </a:prstGeom>
          <a:solidFill>
            <a:srgbClr val="FFB5B5">
              <a:alpha val="90000"/>
            </a:srgbClr>
          </a:solidFill>
          <a:ln>
            <a:noFill/>
          </a:ln>
          <a:effectLst>
            <a:outerShdw blurRad="279400" dist="76200" dir="1560000" sx="104000" sy="104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27DFD25D-6BF1-4F44-A52F-1864697367D8}"/>
              </a:ext>
            </a:extLst>
          </p:cNvPr>
          <p:cNvSpPr/>
          <p:nvPr/>
        </p:nvSpPr>
        <p:spPr>
          <a:xfrm>
            <a:off x="2714936" y="5051681"/>
            <a:ext cx="4292008" cy="879384"/>
          </a:xfrm>
          <a:prstGeom prst="rect">
            <a:avLst/>
          </a:prstGeom>
          <a:solidFill>
            <a:schemeClr val="bg1">
              <a:lumMod val="95000"/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EBBC092F-5702-4650-9834-2A47D423EA99}"/>
              </a:ext>
            </a:extLst>
          </p:cNvPr>
          <p:cNvSpPr/>
          <p:nvPr/>
        </p:nvSpPr>
        <p:spPr>
          <a:xfrm>
            <a:off x="949250" y="4437031"/>
            <a:ext cx="1854168" cy="1912356"/>
          </a:xfrm>
          <a:prstGeom prst="ellipse">
            <a:avLst/>
          </a:prstGeom>
          <a:solidFill>
            <a:schemeClr val="bg1">
              <a:lumMod val="95000"/>
              <a:alpha val="90000"/>
            </a:schemeClr>
          </a:solidFill>
          <a:ln>
            <a:noFill/>
          </a:ln>
          <a:effectLst>
            <a:outerShdw blurRad="279400" dist="76200" dir="1560000" sx="104000" sy="104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  <a:p>
            <a:pPr algn="ctr"/>
            <a:endParaRPr lang="ko-KR" alt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45A0696-8BA8-4BD1-89CB-8929EE45F13F}"/>
              </a:ext>
            </a:extLst>
          </p:cNvPr>
          <p:cNvSpPr txBox="1"/>
          <p:nvPr/>
        </p:nvSpPr>
        <p:spPr>
          <a:xfrm>
            <a:off x="1171048" y="2407890"/>
            <a:ext cx="13405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“</a:t>
            </a:r>
            <a:r>
              <a:rPr lang="ko-KR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기능</a:t>
            </a:r>
            <a:r>
              <a:rPr lang="en-US" altLang="ko-KR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”</a:t>
            </a:r>
            <a:endParaRPr lang="ko-KR" altLang="en-US" sz="3600" dirty="0">
              <a:solidFill>
                <a:schemeClr val="tx1">
                  <a:lumMod val="75000"/>
                  <a:lumOff val="25000"/>
                </a:schemeClr>
              </a:solidFill>
              <a:latin typeface="AppleSDGothicNeoH00" panose="02000503000000000000" pitchFamily="2" charset="-127"/>
              <a:ea typeface="AppleSDGothicNeoH00" panose="02000503000000000000" pitchFamily="2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E1A895B-5623-46C3-AB99-6A94F5A1B114}"/>
              </a:ext>
            </a:extLst>
          </p:cNvPr>
          <p:cNvSpPr txBox="1"/>
          <p:nvPr/>
        </p:nvSpPr>
        <p:spPr>
          <a:xfrm>
            <a:off x="9611503" y="3909466"/>
            <a:ext cx="14139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“</a:t>
            </a:r>
            <a:r>
              <a:rPr lang="ko-KR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성능</a:t>
            </a:r>
            <a:r>
              <a:rPr lang="en-US" altLang="ko-KR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”</a:t>
            </a:r>
            <a:endParaRPr lang="ko-KR" altLang="en-US" sz="3600" dirty="0">
              <a:solidFill>
                <a:schemeClr val="tx1">
                  <a:lumMod val="75000"/>
                  <a:lumOff val="25000"/>
                </a:schemeClr>
              </a:solidFill>
              <a:latin typeface="AppleSDGothicNeoH00" panose="02000503000000000000" pitchFamily="2" charset="-127"/>
              <a:ea typeface="AppleSDGothicNeoH00" panose="02000503000000000000" pitchFamily="2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0DB4848-4A63-475E-8153-0170F48F49DB}"/>
              </a:ext>
            </a:extLst>
          </p:cNvPr>
          <p:cNvSpPr txBox="1"/>
          <p:nvPr/>
        </p:nvSpPr>
        <p:spPr>
          <a:xfrm>
            <a:off x="1178323" y="5070044"/>
            <a:ext cx="13960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“</a:t>
            </a:r>
            <a:r>
              <a:rPr lang="ko-KR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비교</a:t>
            </a:r>
            <a:r>
              <a:rPr lang="en-US" altLang="ko-KR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”</a:t>
            </a:r>
            <a:endParaRPr lang="ko-KR" altLang="en-US" sz="3600" dirty="0">
              <a:solidFill>
                <a:schemeClr val="tx1">
                  <a:lumMod val="75000"/>
                  <a:lumOff val="25000"/>
                </a:schemeClr>
              </a:solidFill>
              <a:latin typeface="AppleSDGothicNeoH00" panose="02000503000000000000" pitchFamily="2" charset="-127"/>
              <a:ea typeface="AppleSDGothicNeoH00" panose="02000503000000000000" pitchFamily="2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BA4A4A5-90F8-4431-ABDC-377381EFA793}"/>
              </a:ext>
            </a:extLst>
          </p:cNvPr>
          <p:cNvSpPr txBox="1"/>
          <p:nvPr/>
        </p:nvSpPr>
        <p:spPr>
          <a:xfrm>
            <a:off x="2942191" y="2779645"/>
            <a:ext cx="7168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>
                <a:latin typeface="AppleSDGothicNeoR00" panose="02000503000000000000" pitchFamily="2" charset="-127"/>
                <a:ea typeface="AppleSDGothicNeoR00" panose="02000503000000000000" pitchFamily="2" charset="-127"/>
              </a:defRPr>
            </a:lvl1pPr>
          </a:lstStyle>
          <a:p>
            <a:r>
              <a:rPr lang="ko-KR" altLang="en-US" dirty="0"/>
              <a:t>필터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CE54C94-9047-4E12-85B7-CCF0EE42E122}"/>
              </a:ext>
            </a:extLst>
          </p:cNvPr>
          <p:cNvSpPr txBox="1"/>
          <p:nvPr/>
        </p:nvSpPr>
        <p:spPr>
          <a:xfrm>
            <a:off x="4507183" y="2779645"/>
            <a:ext cx="12490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>
                <a:latin typeface="AppleSDGothicNeoR00" panose="02000503000000000000" pitchFamily="2" charset="-127"/>
                <a:ea typeface="AppleSDGothicNeoR00" panose="02000503000000000000" pitchFamily="2" charset="-127"/>
              </a:defRPr>
            </a:lvl1pPr>
          </a:lstStyle>
          <a:p>
            <a:r>
              <a:rPr lang="ko-KR" altLang="en-US" dirty="0"/>
              <a:t>미세먼지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61E0C77-5125-427C-806F-0CBD2AD7C2EC}"/>
              </a:ext>
            </a:extLst>
          </p:cNvPr>
          <p:cNvSpPr txBox="1"/>
          <p:nvPr/>
        </p:nvSpPr>
        <p:spPr>
          <a:xfrm>
            <a:off x="3752757" y="2779645"/>
            <a:ext cx="7168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>
                <a:latin typeface="AppleSDGothicNeoR00" panose="02000503000000000000" pitchFamily="2" charset="-127"/>
                <a:ea typeface="AppleSDGothicNeoR00" panose="02000503000000000000" pitchFamily="2" charset="-127"/>
              </a:defRPr>
            </a:lvl1pPr>
          </a:lstStyle>
          <a:p>
            <a:r>
              <a:rPr lang="ko-KR" altLang="en-US" dirty="0"/>
              <a:t>제트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B712DD6-375A-4A8F-9A2D-961FEDB00E21}"/>
              </a:ext>
            </a:extLst>
          </p:cNvPr>
          <p:cNvSpPr txBox="1"/>
          <p:nvPr/>
        </p:nvSpPr>
        <p:spPr>
          <a:xfrm>
            <a:off x="6464984" y="2779645"/>
            <a:ext cx="7168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>
                <a:latin typeface="AppleSDGothicNeoR00" panose="02000503000000000000" pitchFamily="2" charset="-127"/>
                <a:ea typeface="AppleSDGothicNeoR00" panose="02000503000000000000" pitchFamily="2" charset="-127"/>
              </a:defRPr>
            </a:lvl1pPr>
          </a:lstStyle>
          <a:p>
            <a:r>
              <a:rPr lang="ko-KR" altLang="en-US" dirty="0"/>
              <a:t>기능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C4A8290-36A1-4CF5-BAC2-A348F0606609}"/>
              </a:ext>
            </a:extLst>
          </p:cNvPr>
          <p:cNvSpPr txBox="1"/>
          <p:nvPr/>
        </p:nvSpPr>
        <p:spPr>
          <a:xfrm>
            <a:off x="5796136" y="2779645"/>
            <a:ext cx="7168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>
                <a:latin typeface="AppleSDGothicNeoR00" panose="02000503000000000000" pitchFamily="2" charset="-127"/>
                <a:ea typeface="AppleSDGothicNeoR00" panose="02000503000000000000" pitchFamily="2" charset="-127"/>
              </a:defRPr>
            </a:lvl1pPr>
          </a:lstStyle>
          <a:p>
            <a:r>
              <a:rPr lang="ko-KR" altLang="en-US" dirty="0"/>
              <a:t>스팀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0B5CE04-61EF-4ABE-8E9E-79E778924E59}"/>
              </a:ext>
            </a:extLst>
          </p:cNvPr>
          <p:cNvSpPr txBox="1"/>
          <p:nvPr/>
        </p:nvSpPr>
        <p:spPr>
          <a:xfrm>
            <a:off x="7649662" y="4045395"/>
            <a:ext cx="7168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400">
                <a:latin typeface="AppleSDGothicNeoR00" panose="02000503000000000000" pitchFamily="2" charset="-127"/>
                <a:ea typeface="AppleSDGothicNeoR00" panose="02000503000000000000" pitchFamily="2" charset="-127"/>
              </a:defRPr>
            </a:lvl1pPr>
          </a:lstStyle>
          <a:p>
            <a:r>
              <a:rPr lang="ko-KR" altLang="en-US" dirty="0"/>
              <a:t>담배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D332805-1B77-4A63-B2CB-FA8EB8CCFD74}"/>
              </a:ext>
            </a:extLst>
          </p:cNvPr>
          <p:cNvSpPr txBox="1"/>
          <p:nvPr/>
        </p:nvSpPr>
        <p:spPr>
          <a:xfrm>
            <a:off x="6931122" y="4045395"/>
            <a:ext cx="7168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>
                <a:latin typeface="AppleSDGothicNeoR00" panose="02000503000000000000" pitchFamily="2" charset="-127"/>
                <a:ea typeface="AppleSDGothicNeoR00" panose="02000503000000000000" pitchFamily="2" charset="-127"/>
              </a:defRPr>
            </a:lvl1pPr>
          </a:lstStyle>
          <a:p>
            <a:r>
              <a:rPr lang="ko-KR" altLang="en-US" dirty="0"/>
              <a:t>남편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81E4054-6A55-46C0-A644-7EEC5798FA30}"/>
              </a:ext>
            </a:extLst>
          </p:cNvPr>
          <p:cNvSpPr txBox="1"/>
          <p:nvPr/>
        </p:nvSpPr>
        <p:spPr>
          <a:xfrm>
            <a:off x="8369878" y="4045395"/>
            <a:ext cx="7168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400">
                <a:latin typeface="AppleSDGothicNeoR00" panose="02000503000000000000" pitchFamily="2" charset="-127"/>
                <a:ea typeface="AppleSDGothicNeoR00" panose="02000503000000000000" pitchFamily="2" charset="-127"/>
              </a:defRPr>
            </a:lvl1pPr>
          </a:lstStyle>
          <a:p>
            <a:r>
              <a:rPr lang="ko-KR" altLang="en-US" dirty="0" err="1"/>
              <a:t>린넨</a:t>
            </a:r>
            <a:endParaRPr lang="ko-KR" altLang="en-US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FC216C5-F9A9-44B3-BAEB-6E5898AB23F5}"/>
              </a:ext>
            </a:extLst>
          </p:cNvPr>
          <p:cNvSpPr txBox="1"/>
          <p:nvPr/>
        </p:nvSpPr>
        <p:spPr>
          <a:xfrm>
            <a:off x="5330995" y="4045395"/>
            <a:ext cx="9829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400">
                <a:latin typeface="AppleSDGothicNeoR00" panose="02000503000000000000" pitchFamily="2" charset="-127"/>
                <a:ea typeface="AppleSDGothicNeoR00" panose="02000503000000000000" pitchFamily="2" charset="-127"/>
              </a:defRPr>
            </a:lvl1pPr>
          </a:lstStyle>
          <a:p>
            <a:r>
              <a:rPr lang="ko-KR" altLang="en-US" dirty="0"/>
              <a:t>아토피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A539586-CD84-471B-A2A5-DDDFD7BAF9ED}"/>
              </a:ext>
            </a:extLst>
          </p:cNvPr>
          <p:cNvSpPr txBox="1"/>
          <p:nvPr/>
        </p:nvSpPr>
        <p:spPr>
          <a:xfrm>
            <a:off x="4599920" y="4045395"/>
            <a:ext cx="7168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400">
                <a:latin typeface="AppleSDGothicNeoR00" panose="02000503000000000000" pitchFamily="2" charset="-127"/>
                <a:ea typeface="AppleSDGothicNeoR00" panose="02000503000000000000" pitchFamily="2" charset="-127"/>
              </a:defRPr>
            </a:lvl1pPr>
          </a:lstStyle>
          <a:p>
            <a:r>
              <a:rPr lang="ko-KR" altLang="en-US" dirty="0"/>
              <a:t>피부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E6B841E-F699-4E5F-8A8C-25CD36A1FE54}"/>
              </a:ext>
            </a:extLst>
          </p:cNvPr>
          <p:cNvSpPr txBox="1"/>
          <p:nvPr/>
        </p:nvSpPr>
        <p:spPr>
          <a:xfrm>
            <a:off x="6283609" y="4045395"/>
            <a:ext cx="7168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400">
                <a:latin typeface="AppleSDGothicNeoR00" panose="02000503000000000000" pitchFamily="2" charset="-127"/>
                <a:ea typeface="AppleSDGothicNeoR00" panose="02000503000000000000" pitchFamily="2" charset="-127"/>
              </a:defRPr>
            </a:lvl1pPr>
          </a:lstStyle>
          <a:p>
            <a:r>
              <a:rPr lang="ko-KR" altLang="en-US" dirty="0"/>
              <a:t>교복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F1AD3D7-C838-49BE-A37A-BC54C27249F4}"/>
              </a:ext>
            </a:extLst>
          </p:cNvPr>
          <p:cNvSpPr txBox="1"/>
          <p:nvPr/>
        </p:nvSpPr>
        <p:spPr>
          <a:xfrm>
            <a:off x="3641691" y="4045395"/>
            <a:ext cx="7168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400">
                <a:latin typeface="AppleSDGothicNeoR00" panose="02000503000000000000" pitchFamily="2" charset="-127"/>
                <a:ea typeface="AppleSDGothicNeoR00" panose="02000503000000000000" pitchFamily="2" charset="-127"/>
              </a:defRPr>
            </a:lvl1pPr>
          </a:lstStyle>
          <a:p>
            <a:r>
              <a:rPr lang="ko-KR" altLang="en-US" dirty="0"/>
              <a:t>양복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D54AD17-9A96-411F-BD94-6CAE2B15BA98}"/>
              </a:ext>
            </a:extLst>
          </p:cNvPr>
          <p:cNvSpPr txBox="1"/>
          <p:nvPr/>
        </p:nvSpPr>
        <p:spPr>
          <a:xfrm>
            <a:off x="4743778" y="5258100"/>
            <a:ext cx="8803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400">
                <a:latin typeface="AppleSDGothicNeoR00" panose="02000503000000000000" pitchFamily="2" charset="-127"/>
                <a:ea typeface="AppleSDGothicNeoR00" panose="02000503000000000000" pitchFamily="2" charset="-127"/>
              </a:defRPr>
            </a:lvl1pPr>
          </a:lstStyle>
          <a:p>
            <a:r>
              <a:rPr lang="en-US" altLang="ko-KR" dirty="0"/>
              <a:t>~</a:t>
            </a:r>
            <a:r>
              <a:rPr lang="ko-KR" altLang="en-US" dirty="0"/>
              <a:t>보다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D90DCFC-B7AD-4239-B3B7-712340FAB15A}"/>
              </a:ext>
            </a:extLst>
          </p:cNvPr>
          <p:cNvSpPr txBox="1"/>
          <p:nvPr/>
        </p:nvSpPr>
        <p:spPr>
          <a:xfrm>
            <a:off x="3130907" y="5258100"/>
            <a:ext cx="7168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400">
                <a:latin typeface="AppleSDGothicNeoR00" panose="02000503000000000000" pitchFamily="2" charset="-127"/>
                <a:ea typeface="AppleSDGothicNeoR00" panose="02000503000000000000" pitchFamily="2" charset="-127"/>
              </a:defRPr>
            </a:lvl1pPr>
          </a:lstStyle>
          <a:p>
            <a:r>
              <a:rPr lang="ko-KR" altLang="en-US" dirty="0" err="1"/>
              <a:t>렌탈</a:t>
            </a:r>
            <a:endParaRPr lang="ko-KR" altLang="en-US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7F14C7A-405D-4F89-BB03-A98D4C63C7B1}"/>
              </a:ext>
            </a:extLst>
          </p:cNvPr>
          <p:cNvSpPr txBox="1"/>
          <p:nvPr/>
        </p:nvSpPr>
        <p:spPr>
          <a:xfrm>
            <a:off x="3872431" y="5258100"/>
            <a:ext cx="9829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400">
                <a:latin typeface="AppleSDGothicNeoR00" panose="02000503000000000000" pitchFamily="2" charset="-127"/>
                <a:ea typeface="AppleSDGothicNeoR00" panose="02000503000000000000" pitchFamily="2" charset="-127"/>
              </a:defRPr>
            </a:lvl1pPr>
          </a:lstStyle>
          <a:p>
            <a:r>
              <a:rPr lang="ko-KR" altLang="en-US" dirty="0"/>
              <a:t>건조기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4E8DCE8-974B-4D02-94C8-A28DC22C646F}"/>
              </a:ext>
            </a:extLst>
          </p:cNvPr>
          <p:cNvSpPr txBox="1"/>
          <p:nvPr/>
        </p:nvSpPr>
        <p:spPr>
          <a:xfrm>
            <a:off x="5669872" y="5258100"/>
            <a:ext cx="9829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400">
                <a:latin typeface="AppleSDGothicNeoR00" panose="02000503000000000000" pitchFamily="2" charset="-127"/>
                <a:ea typeface="AppleSDGothicNeoR00" panose="02000503000000000000" pitchFamily="2" charset="-127"/>
              </a:defRPr>
            </a:lvl1pPr>
          </a:lstStyle>
          <a:p>
            <a:r>
              <a:rPr lang="ko-KR" altLang="en-US" dirty="0" err="1"/>
              <a:t>코웨이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697432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각 삼각형 13">
            <a:extLst>
              <a:ext uri="{FF2B5EF4-FFF2-40B4-BE49-F238E27FC236}">
                <a16:creationId xmlns:a16="http://schemas.microsoft.com/office/drawing/2014/main" id="{4562F95C-F909-41C9-9D5A-A4D766726EC7}"/>
              </a:ext>
            </a:extLst>
          </p:cNvPr>
          <p:cNvSpPr/>
          <p:nvPr/>
        </p:nvSpPr>
        <p:spPr>
          <a:xfrm rot="10800000" flipH="1">
            <a:off x="-3038" y="0"/>
            <a:ext cx="11598348" cy="437410"/>
          </a:xfrm>
          <a:custGeom>
            <a:avLst/>
            <a:gdLst>
              <a:gd name="connsiteX0" fmla="*/ 0 w 11588620"/>
              <a:gd name="connsiteY0" fmla="*/ 739712 h 739712"/>
              <a:gd name="connsiteX1" fmla="*/ 0 w 11588620"/>
              <a:gd name="connsiteY1" fmla="*/ 0 h 739712"/>
              <a:gd name="connsiteX2" fmla="*/ 11588620 w 11588620"/>
              <a:gd name="connsiteY2" fmla="*/ 739712 h 739712"/>
              <a:gd name="connsiteX3" fmla="*/ 0 w 11588620"/>
              <a:gd name="connsiteY3" fmla="*/ 739712 h 739712"/>
              <a:gd name="connsiteX0" fmla="*/ 9728 w 11598348"/>
              <a:gd name="connsiteY0" fmla="*/ 535431 h 535431"/>
              <a:gd name="connsiteX1" fmla="*/ 0 w 11598348"/>
              <a:gd name="connsiteY1" fmla="*/ 0 h 535431"/>
              <a:gd name="connsiteX2" fmla="*/ 11598348 w 11598348"/>
              <a:gd name="connsiteY2" fmla="*/ 535431 h 535431"/>
              <a:gd name="connsiteX3" fmla="*/ 9728 w 11598348"/>
              <a:gd name="connsiteY3" fmla="*/ 535431 h 535431"/>
              <a:gd name="connsiteX0" fmla="*/ 9728 w 11598348"/>
              <a:gd name="connsiteY0" fmla="*/ 379789 h 379789"/>
              <a:gd name="connsiteX1" fmla="*/ 0 w 11598348"/>
              <a:gd name="connsiteY1" fmla="*/ 0 h 379789"/>
              <a:gd name="connsiteX2" fmla="*/ 11598348 w 11598348"/>
              <a:gd name="connsiteY2" fmla="*/ 379789 h 379789"/>
              <a:gd name="connsiteX3" fmla="*/ 9728 w 11598348"/>
              <a:gd name="connsiteY3" fmla="*/ 379789 h 379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98348" h="379789">
                <a:moveTo>
                  <a:pt x="9728" y="379789"/>
                </a:moveTo>
                <a:lnTo>
                  <a:pt x="0" y="0"/>
                </a:lnTo>
                <a:lnTo>
                  <a:pt x="11598348" y="379789"/>
                </a:lnTo>
                <a:lnTo>
                  <a:pt x="9728" y="379789"/>
                </a:lnTo>
                <a:close/>
              </a:path>
            </a:pathLst>
          </a:custGeom>
          <a:solidFill>
            <a:srgbClr val="A2BAF0">
              <a:alpha val="6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1B44A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94CFFF-F909-4678-9911-52AA8DAEE065}"/>
              </a:ext>
            </a:extLst>
          </p:cNvPr>
          <p:cNvSpPr txBox="1"/>
          <p:nvPr/>
        </p:nvSpPr>
        <p:spPr>
          <a:xfrm>
            <a:off x="2013114" y="1510478"/>
            <a:ext cx="8165773" cy="461665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>
                <a:latin typeface="AppleSDGothicNeoM00" panose="02000503000000000000" pitchFamily="2" charset="-127"/>
                <a:ea typeface="AppleSDGothicNeoM00" panose="02000503000000000000" pitchFamily="2" charset="-127"/>
              </a:defRPr>
            </a:lvl1pPr>
          </a:lstStyle>
          <a:p>
            <a:r>
              <a:rPr lang="ko-KR" altLang="en-US" dirty="0"/>
              <a:t>인테리어</a:t>
            </a:r>
            <a:r>
              <a:rPr lang="en-US" altLang="ko-KR" dirty="0"/>
              <a:t>/</a:t>
            </a:r>
            <a:r>
              <a:rPr lang="ko-KR" altLang="en-US" dirty="0"/>
              <a:t>패션</a:t>
            </a:r>
            <a:r>
              <a:rPr lang="en-US" altLang="ko-KR" dirty="0"/>
              <a:t>/</a:t>
            </a:r>
            <a:r>
              <a:rPr lang="ko-KR" altLang="en-US" dirty="0"/>
              <a:t>결혼에 관심있는 커뮤니티의 내용을 심층적으로 분석</a:t>
            </a:r>
          </a:p>
        </p:txBody>
      </p:sp>
      <p:sp>
        <p:nvSpPr>
          <p:cNvPr id="46" name="직각 삼각형 45">
            <a:extLst>
              <a:ext uri="{FF2B5EF4-FFF2-40B4-BE49-F238E27FC236}">
                <a16:creationId xmlns:a16="http://schemas.microsoft.com/office/drawing/2014/main" id="{30043B52-8115-4BD8-8C14-8769F6001CD2}"/>
              </a:ext>
            </a:extLst>
          </p:cNvPr>
          <p:cNvSpPr/>
          <p:nvPr/>
        </p:nvSpPr>
        <p:spPr>
          <a:xfrm flipH="1" flipV="1">
            <a:off x="0" y="-18366"/>
            <a:ext cx="12192000" cy="793963"/>
          </a:xfrm>
          <a:prstGeom prst="rtTriangle">
            <a:avLst/>
          </a:prstGeom>
          <a:solidFill>
            <a:srgbClr val="5884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A9CCFB5-E821-4064-912D-A2AFA5CBE65D}"/>
              </a:ext>
            </a:extLst>
          </p:cNvPr>
          <p:cNvSpPr txBox="1"/>
          <p:nvPr/>
        </p:nvSpPr>
        <p:spPr>
          <a:xfrm>
            <a:off x="118800" y="438745"/>
            <a:ext cx="65829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AppleSDGothicNeoH00" panose="02000503000000000000" pitchFamily="2" charset="-127"/>
                <a:ea typeface="AppleSDGothicNeoH00" panose="02000503000000000000" pitchFamily="2" charset="-127"/>
              </a:rPr>
              <a:t>2. </a:t>
            </a:r>
            <a:r>
              <a:rPr lang="ko-KR" altLang="en-US" sz="3200" dirty="0">
                <a:latin typeface="AppleSDGothicNeoH00" panose="02000503000000000000" pitchFamily="2" charset="-127"/>
                <a:ea typeface="AppleSDGothicNeoH00" panose="02000503000000000000" pitchFamily="2" charset="-127"/>
              </a:rPr>
              <a:t>데이터 분석 </a:t>
            </a:r>
            <a:r>
              <a:rPr lang="en-US" altLang="ko-KR" sz="3200" dirty="0">
                <a:latin typeface="AppleSDGothicNeoH00" panose="02000503000000000000" pitchFamily="2" charset="-127"/>
                <a:ea typeface="AppleSDGothicNeoH00" panose="02000503000000000000" pitchFamily="2" charset="-127"/>
              </a:rPr>
              <a:t>– </a:t>
            </a:r>
            <a:r>
              <a:rPr lang="ko-KR" altLang="en-US" sz="3200" dirty="0">
                <a:latin typeface="AppleSDGothicNeoH00" panose="02000503000000000000" pitchFamily="2" charset="-127"/>
                <a:ea typeface="AppleSDGothicNeoH00" panose="02000503000000000000" pitchFamily="2" charset="-127"/>
              </a:rPr>
              <a:t>심층적인 소비자 분석</a:t>
            </a:r>
          </a:p>
        </p:txBody>
      </p: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4DC6E043-2F79-44CD-9C7E-621B318F71AA}"/>
              </a:ext>
            </a:extLst>
          </p:cNvPr>
          <p:cNvCxnSpPr>
            <a:cxnSpLocks/>
          </p:cNvCxnSpPr>
          <p:nvPr/>
        </p:nvCxnSpPr>
        <p:spPr>
          <a:xfrm>
            <a:off x="5875544" y="2397534"/>
            <a:ext cx="0" cy="2981031"/>
          </a:xfrm>
          <a:prstGeom prst="line">
            <a:avLst/>
          </a:prstGeom>
          <a:ln w="12700"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5B84269F-620B-4A73-9E4C-EDFF5CA6307D}"/>
              </a:ext>
            </a:extLst>
          </p:cNvPr>
          <p:cNvSpPr txBox="1"/>
          <p:nvPr/>
        </p:nvSpPr>
        <p:spPr>
          <a:xfrm>
            <a:off x="7166543" y="2251750"/>
            <a:ext cx="498085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400">
                <a:latin typeface="AppleSDGothicNeoR00" panose="02000503000000000000" pitchFamily="2" charset="-127"/>
                <a:ea typeface="AppleSDGothicNeoR00" panose="02000503000000000000" pitchFamily="2" charset="-127"/>
              </a:defRPr>
            </a:lvl1pPr>
          </a:lstStyle>
          <a:p>
            <a:r>
              <a:rPr lang="en-US" altLang="ko-KR" b="1" dirty="0"/>
              <a:t>“</a:t>
            </a:r>
            <a:r>
              <a:rPr lang="ko-KR" altLang="en-US" b="1" dirty="0"/>
              <a:t>인테리어</a:t>
            </a:r>
            <a:r>
              <a:rPr lang="en-US" altLang="ko-KR" b="1" dirty="0"/>
              <a:t>/</a:t>
            </a:r>
            <a:r>
              <a:rPr lang="ko-KR" altLang="en-US" b="1" dirty="0"/>
              <a:t>결혼 커뮤니티</a:t>
            </a:r>
            <a:r>
              <a:rPr lang="en-US" altLang="ko-KR" b="1" dirty="0"/>
              <a:t>”</a:t>
            </a:r>
          </a:p>
          <a:p>
            <a:r>
              <a:rPr lang="en-US" altLang="ko-KR" b="1" dirty="0"/>
              <a:t>                             </a:t>
            </a:r>
            <a:r>
              <a:rPr lang="en-US" altLang="ko-KR" sz="1800" b="1" dirty="0"/>
              <a:t>-</a:t>
            </a:r>
            <a:r>
              <a:rPr lang="ko-KR" altLang="en-US" sz="1800" b="1" dirty="0"/>
              <a:t>레몬테라스</a:t>
            </a:r>
            <a:r>
              <a:rPr lang="en-US" altLang="ko-KR" sz="1800" b="1" dirty="0"/>
              <a:t>(3,038,184</a:t>
            </a:r>
            <a:r>
              <a:rPr lang="ko-KR" altLang="en-US" sz="1800" b="1" dirty="0"/>
              <a:t>명</a:t>
            </a:r>
            <a:r>
              <a:rPr lang="en-US" altLang="ko-KR" sz="1800" b="1" dirty="0"/>
              <a:t>)</a:t>
            </a:r>
            <a:endParaRPr lang="ko-KR" altLang="en-US" sz="1800" b="1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D66BE3E9-CB01-4D0D-984F-9CA6A0F8D67E}"/>
              </a:ext>
            </a:extLst>
          </p:cNvPr>
          <p:cNvSpPr txBox="1"/>
          <p:nvPr/>
        </p:nvSpPr>
        <p:spPr>
          <a:xfrm>
            <a:off x="2080951" y="2208571"/>
            <a:ext cx="358944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400">
                <a:latin typeface="AppleSDGothicNeoR00" panose="02000503000000000000" pitchFamily="2" charset="-127"/>
                <a:ea typeface="AppleSDGothicNeoR00" panose="02000503000000000000" pitchFamily="2" charset="-127"/>
              </a:defRPr>
            </a:lvl1pPr>
          </a:lstStyle>
          <a:p>
            <a:r>
              <a:rPr lang="en-US" altLang="ko-KR" b="1" dirty="0"/>
              <a:t>“</a:t>
            </a:r>
            <a:r>
              <a:rPr lang="ko-KR" altLang="en-US" b="1" dirty="0"/>
              <a:t>패션 커뮤니티</a:t>
            </a:r>
            <a:r>
              <a:rPr lang="en-US" altLang="ko-KR" b="1" dirty="0"/>
              <a:t>”</a:t>
            </a:r>
          </a:p>
          <a:p>
            <a:r>
              <a:rPr lang="en-US" altLang="ko-KR" sz="1800" b="1" dirty="0"/>
              <a:t>                    -</a:t>
            </a:r>
            <a:r>
              <a:rPr lang="ko-KR" altLang="en-US" sz="1800" b="1" dirty="0" err="1"/>
              <a:t>디젤매니아</a:t>
            </a:r>
            <a:r>
              <a:rPr lang="en-US" altLang="ko-KR" sz="1800" b="1" dirty="0"/>
              <a:t>(948,911</a:t>
            </a:r>
            <a:r>
              <a:rPr lang="ko-KR" altLang="en-US" sz="1800" b="1" dirty="0"/>
              <a:t>명</a:t>
            </a:r>
            <a:r>
              <a:rPr lang="en-US" altLang="ko-KR" sz="1800" b="1" dirty="0"/>
              <a:t>)</a:t>
            </a:r>
            <a:endParaRPr lang="ko-KR" altLang="en-US" sz="1800" b="1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06BA569C-68BD-441B-848F-E196F8A56745}"/>
              </a:ext>
            </a:extLst>
          </p:cNvPr>
          <p:cNvSpPr txBox="1"/>
          <p:nvPr/>
        </p:nvSpPr>
        <p:spPr>
          <a:xfrm>
            <a:off x="601679" y="2385216"/>
            <a:ext cx="2901661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2400" b="1" dirty="0">
              <a:solidFill>
                <a:schemeClr val="bg1">
                  <a:lumMod val="50000"/>
                </a:schemeClr>
              </a:solidFill>
              <a:latin typeface="AppleSDGothicNeoR00" panose="02000503000000000000" pitchFamily="2" charset="-127"/>
              <a:ea typeface="AppleSDGothicNeoR00" panose="02000503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schemeClr val="bg1">
                    <a:lumMod val="50000"/>
                  </a:schemeClr>
                </a:solidFill>
                <a:latin typeface="AppleSDGothicNeoR00" panose="02000503000000000000" pitchFamily="2" charset="-127"/>
                <a:ea typeface="AppleSDGothicNeoR00" panose="02000503000000000000" pitchFamily="2" charset="-127"/>
              </a:rPr>
              <a:t>삶의 질</a:t>
            </a:r>
            <a:r>
              <a:rPr lang="en-US" altLang="ko-KR" sz="2400" b="1" dirty="0">
                <a:solidFill>
                  <a:schemeClr val="bg1">
                    <a:lumMod val="50000"/>
                  </a:schemeClr>
                </a:solidFill>
                <a:latin typeface="AppleSDGothicNeoR00" panose="02000503000000000000" pitchFamily="2" charset="-127"/>
                <a:ea typeface="AppleSDGothicNeoR00" panose="02000503000000000000" pitchFamily="2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schemeClr val="bg1">
                    <a:lumMod val="50000"/>
                  </a:schemeClr>
                </a:solidFill>
                <a:latin typeface="AppleSDGothicNeoR00" panose="02000503000000000000" pitchFamily="2" charset="-127"/>
                <a:ea typeface="AppleSDGothicNeoR00" panose="02000503000000000000" pitchFamily="2" charset="-127"/>
              </a:rPr>
              <a:t>    </a:t>
            </a:r>
            <a:endParaRPr lang="en-US" altLang="ko-KR" sz="2400" b="1" dirty="0">
              <a:solidFill>
                <a:schemeClr val="bg1">
                  <a:lumMod val="50000"/>
                </a:schemeClr>
              </a:solidFill>
              <a:latin typeface="AppleSDGothicNeoR00" panose="02000503000000000000" pitchFamily="2" charset="-127"/>
              <a:ea typeface="AppleSDGothicNeoR00" panose="02000503000000000000" pitchFamily="2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4B2E464-5855-499D-BDEF-F4585E190650}"/>
              </a:ext>
            </a:extLst>
          </p:cNvPr>
          <p:cNvSpPr txBox="1"/>
          <p:nvPr/>
        </p:nvSpPr>
        <p:spPr>
          <a:xfrm>
            <a:off x="3851531" y="3938598"/>
            <a:ext cx="2212414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>
                <a:latin typeface="AppleSDGothicNeoR00" panose="02000503000000000000" pitchFamily="2" charset="-127"/>
                <a:ea typeface="AppleSDGothicNeoR00" panose="02000503000000000000" pitchFamily="2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</a:rPr>
              <a:t>소음</a:t>
            </a:r>
            <a:endParaRPr lang="en-US" altLang="ko-KR" b="1" dirty="0">
              <a:solidFill>
                <a:schemeClr val="bg1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</a:rPr>
              <a:t>   </a:t>
            </a:r>
            <a:endParaRPr lang="en-US" altLang="ko-KR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3B0C5430-EB8E-486D-B888-5570CA21B73F}"/>
              </a:ext>
            </a:extLst>
          </p:cNvPr>
          <p:cNvSpPr txBox="1"/>
          <p:nvPr/>
        </p:nvSpPr>
        <p:spPr>
          <a:xfrm>
            <a:off x="8458485" y="3831401"/>
            <a:ext cx="1604926" cy="22621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>
                <a:latin typeface="AppleSDGothicNeoR00" panose="02000503000000000000" pitchFamily="2" charset="-127"/>
                <a:ea typeface="AppleSDGothicNeoR00" panose="02000503000000000000" pitchFamily="2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</a:rPr>
              <a:t>       건조기</a:t>
            </a:r>
            <a:endParaRPr lang="en-US" altLang="ko-KR" b="1" dirty="0">
              <a:solidFill>
                <a:schemeClr val="bg1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</a:rPr>
              <a:t>냉장고 </a:t>
            </a:r>
            <a:endParaRPr lang="en-US" altLang="ko-KR" b="1" dirty="0">
              <a:solidFill>
                <a:schemeClr val="bg1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</a:rPr>
              <a:t>       </a:t>
            </a:r>
            <a:r>
              <a:rPr lang="ko-KR" altLang="en-US" b="1" dirty="0" err="1">
                <a:solidFill>
                  <a:schemeClr val="bg1">
                    <a:lumMod val="50000"/>
                  </a:schemeClr>
                </a:solidFill>
              </a:rPr>
              <a:t>신혼집</a:t>
            </a:r>
            <a:endParaRPr lang="en-US" altLang="ko-KR" b="1" dirty="0">
              <a:solidFill>
                <a:schemeClr val="bg1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endParaRPr lang="ko-KR" alt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1DBBB180-1D20-4C3F-A8F8-E4B88DBA7E16}"/>
              </a:ext>
            </a:extLst>
          </p:cNvPr>
          <p:cNvGrpSpPr/>
          <p:nvPr/>
        </p:nvGrpSpPr>
        <p:grpSpPr>
          <a:xfrm>
            <a:off x="6888033" y="3238616"/>
            <a:ext cx="1497760" cy="461665"/>
            <a:chOff x="6968250" y="4346821"/>
            <a:chExt cx="1497760" cy="461665"/>
          </a:xfrm>
        </p:grpSpPr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239D46B7-A7BA-4BF9-9CE6-0E57C5AEF9F2}"/>
                </a:ext>
              </a:extLst>
            </p:cNvPr>
            <p:cNvSpPr/>
            <p:nvPr/>
          </p:nvSpPr>
          <p:spPr>
            <a:xfrm>
              <a:off x="6968250" y="4508819"/>
              <a:ext cx="1460026" cy="137668"/>
            </a:xfrm>
            <a:prstGeom prst="rect">
              <a:avLst/>
            </a:prstGeom>
            <a:solidFill>
              <a:srgbClr val="FF0000">
                <a:alpha val="2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602D2130-2940-4622-841B-B124A81E4298}"/>
                </a:ext>
              </a:extLst>
            </p:cNvPr>
            <p:cNvSpPr txBox="1"/>
            <p:nvPr/>
          </p:nvSpPr>
          <p:spPr>
            <a:xfrm>
              <a:off x="7050238" y="4346821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>
                  <a:latin typeface="AppleSDGothicNeoR00" panose="02000503000000000000" pitchFamily="2" charset="-127"/>
                  <a:ea typeface="AppleSDGothicNeoR00" panose="02000503000000000000" pitchFamily="2" charset="-127"/>
                </a:defRPr>
              </a:lvl1pPr>
            </a:lstStyle>
            <a:p>
              <a:r>
                <a:rPr lang="ko-KR" altLang="en-US" b="1" dirty="0" err="1"/>
                <a:t>스타일러</a:t>
              </a:r>
              <a:endParaRPr lang="ko-KR" altLang="en-US" b="1" dirty="0"/>
            </a:p>
          </p:txBody>
        </p:sp>
      </p:grpSp>
      <p:sp>
        <p:nvSpPr>
          <p:cNvPr id="84" name="TextBox 83">
            <a:extLst>
              <a:ext uri="{FF2B5EF4-FFF2-40B4-BE49-F238E27FC236}">
                <a16:creationId xmlns:a16="http://schemas.microsoft.com/office/drawing/2014/main" id="{7CBF169A-8A04-4F90-A6B6-0E9D5CBE8B31}"/>
              </a:ext>
            </a:extLst>
          </p:cNvPr>
          <p:cNvSpPr txBox="1"/>
          <p:nvPr/>
        </p:nvSpPr>
        <p:spPr>
          <a:xfrm>
            <a:off x="7500410" y="2623990"/>
            <a:ext cx="2201222" cy="16925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>
                <a:latin typeface="AppleSDGothicNeoR00" panose="02000503000000000000" pitchFamily="2" charset="-127"/>
                <a:ea typeface="AppleSDGothicNeoR00" panose="02000503000000000000" pitchFamily="2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</a:rPr>
              <a:t>건조기</a:t>
            </a:r>
            <a:endParaRPr lang="en-US" altLang="ko-KR" b="1" dirty="0">
              <a:solidFill>
                <a:schemeClr val="bg1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</a:rPr>
              <a:t>          반복</a:t>
            </a:r>
            <a:endParaRPr lang="en-US" altLang="ko-KR" b="1" dirty="0">
              <a:solidFill>
                <a:schemeClr val="bg1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</a:rPr>
              <a:t>  </a:t>
            </a:r>
            <a:r>
              <a:rPr lang="ko-KR" altLang="en-US" b="1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혼수</a:t>
            </a:r>
            <a:endParaRPr lang="en-US" altLang="ko-KR" b="1" dirty="0">
              <a:latin typeface="AppleSDGothicNeoSB00" panose="02000503000000000000" pitchFamily="2" charset="-127"/>
              <a:ea typeface="AppleSDGothicNeoSB00" panose="02000503000000000000" pitchFamily="2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159740CD-2FBB-4E02-B03E-4D79676DE1D7}"/>
              </a:ext>
            </a:extLst>
          </p:cNvPr>
          <p:cNvSpPr txBox="1"/>
          <p:nvPr/>
        </p:nvSpPr>
        <p:spPr>
          <a:xfrm>
            <a:off x="6105067" y="2623990"/>
            <a:ext cx="1604926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>
                <a:latin typeface="AppleSDGothicNeoR00" panose="02000503000000000000" pitchFamily="2" charset="-127"/>
                <a:ea typeface="AppleSDGothicNeoR00" panose="02000503000000000000" pitchFamily="2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</a:rPr>
              <a:t>       </a:t>
            </a:r>
            <a:r>
              <a:rPr lang="ko-KR" altLang="en-US" b="1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결혼</a:t>
            </a:r>
          </a:p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</a:rPr>
              <a:t>체험</a:t>
            </a:r>
          </a:p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</a:rPr>
              <a:t>      남편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1CDD94E5-B629-47D8-8665-229D97555E5B}"/>
              </a:ext>
            </a:extLst>
          </p:cNvPr>
          <p:cNvSpPr txBox="1"/>
          <p:nvPr/>
        </p:nvSpPr>
        <p:spPr>
          <a:xfrm>
            <a:off x="10508154" y="4024348"/>
            <a:ext cx="1412701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>
                <a:latin typeface="AppleSDGothicNeoR00" panose="02000503000000000000" pitchFamily="2" charset="-127"/>
                <a:ea typeface="AppleSDGothicNeoR00" panose="02000503000000000000" pitchFamily="2" charset="-127"/>
              </a:defRPr>
            </a:lvl1pPr>
          </a:lstStyle>
          <a:p>
            <a:r>
              <a:rPr lang="ko-KR" alt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고민</a:t>
            </a:r>
            <a:endParaRPr lang="en-US" altLang="ko-KR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ko-KR" alt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    </a:t>
            </a:r>
            <a:endParaRPr lang="en-US" altLang="ko-KR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ko-KR" altLang="en-US" b="1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가격</a:t>
            </a: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055D2CBC-C83B-4253-8A40-B59027E88E86}"/>
              </a:ext>
            </a:extLst>
          </p:cNvPr>
          <p:cNvGrpSpPr/>
          <p:nvPr/>
        </p:nvGrpSpPr>
        <p:grpSpPr>
          <a:xfrm>
            <a:off x="9392418" y="4524612"/>
            <a:ext cx="1795964" cy="461665"/>
            <a:chOff x="9392418" y="4524612"/>
            <a:chExt cx="1795964" cy="461665"/>
          </a:xfrm>
        </p:grpSpPr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5DB27928-4D7F-4B15-9A19-5FEF33CDD63D}"/>
                </a:ext>
              </a:extLst>
            </p:cNvPr>
            <p:cNvSpPr txBox="1"/>
            <p:nvPr/>
          </p:nvSpPr>
          <p:spPr>
            <a:xfrm>
              <a:off x="9464833" y="4524612"/>
              <a:ext cx="17235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>
                  <a:latin typeface="AppleSDGothicNeoR00" panose="02000503000000000000" pitchFamily="2" charset="-127"/>
                  <a:ea typeface="AppleSDGothicNeoR00" panose="02000503000000000000" pitchFamily="2" charset="-127"/>
                </a:defRPr>
              </a:lvl1pPr>
            </a:lstStyle>
            <a:p>
              <a:r>
                <a:rPr lang="ko-KR" altLang="en-US" b="1" dirty="0" err="1"/>
                <a:t>에어드레서</a:t>
              </a:r>
              <a:endParaRPr lang="ko-KR" altLang="en-US" b="1" dirty="0"/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2C868D5D-5E83-4F63-864D-08A8B28E7A21}"/>
                </a:ext>
              </a:extLst>
            </p:cNvPr>
            <p:cNvSpPr/>
            <p:nvPr/>
          </p:nvSpPr>
          <p:spPr>
            <a:xfrm>
              <a:off x="9392418" y="4696955"/>
              <a:ext cx="1778858" cy="136723"/>
            </a:xfrm>
            <a:prstGeom prst="rect">
              <a:avLst/>
            </a:prstGeom>
            <a:solidFill>
              <a:schemeClr val="accent5">
                <a:lumMod val="75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ED1A660B-B9F7-46F4-A89D-2E8307210F97}"/>
              </a:ext>
            </a:extLst>
          </p:cNvPr>
          <p:cNvGrpSpPr/>
          <p:nvPr/>
        </p:nvGrpSpPr>
        <p:grpSpPr>
          <a:xfrm>
            <a:off x="1370504" y="5579816"/>
            <a:ext cx="9137650" cy="1060450"/>
            <a:chOff x="364545" y="-1444041"/>
            <a:chExt cx="9137650" cy="1060450"/>
          </a:xfrm>
        </p:grpSpPr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CF4AA51F-4447-484A-A6CF-6250B3906047}"/>
                </a:ext>
              </a:extLst>
            </p:cNvPr>
            <p:cNvSpPr/>
            <p:nvPr/>
          </p:nvSpPr>
          <p:spPr>
            <a:xfrm>
              <a:off x="364545" y="-1444041"/>
              <a:ext cx="9137650" cy="1060450"/>
            </a:xfrm>
            <a:prstGeom prst="rect">
              <a:avLst/>
            </a:prstGeom>
            <a:solidFill>
              <a:srgbClr val="A2BAF0"/>
            </a:solidFill>
            <a:ln>
              <a:noFill/>
            </a:ln>
            <a:effectLst>
              <a:outerShdw blurRad="279400" dist="76200" dir="1560000" sx="104000" sy="104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8295C0C1-4DC6-4F4C-8452-93754C5BD24D}"/>
                </a:ext>
              </a:extLst>
            </p:cNvPr>
            <p:cNvSpPr/>
            <p:nvPr/>
          </p:nvSpPr>
          <p:spPr>
            <a:xfrm>
              <a:off x="751895" y="-1175426"/>
              <a:ext cx="8362950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2400" dirty="0">
                  <a:latin typeface="AppleSDGothicNeoSB00" panose="02000503000000000000" pitchFamily="2" charset="-127"/>
                  <a:ea typeface="AppleSDGothicNeoSB00" panose="02000503000000000000" pitchFamily="2" charset="-127"/>
                </a:rPr>
                <a:t>성능</a:t>
              </a:r>
              <a:r>
                <a:rPr lang="en-US" altLang="ko-KR" sz="2400" dirty="0">
                  <a:latin typeface="AppleSDGothicNeoSB00" panose="02000503000000000000" pitchFamily="2" charset="-127"/>
                  <a:ea typeface="AppleSDGothicNeoSB00" panose="02000503000000000000" pitchFamily="2" charset="-127"/>
                </a:rPr>
                <a:t>, </a:t>
              </a:r>
              <a:r>
                <a:rPr lang="ko-KR" altLang="en-US" sz="2400" dirty="0">
                  <a:latin typeface="AppleSDGothicNeoSB00" panose="02000503000000000000" pitchFamily="2" charset="-127"/>
                  <a:ea typeface="AppleSDGothicNeoSB00" panose="02000503000000000000" pitchFamily="2" charset="-127"/>
                </a:rPr>
                <a:t>기능에 대해 관심 </a:t>
              </a:r>
              <a:r>
                <a:rPr lang="en-US" altLang="ko-KR" sz="2400" dirty="0">
                  <a:latin typeface="AppleSDGothicNeoSB00" panose="02000503000000000000" pitchFamily="2" charset="-127"/>
                  <a:ea typeface="AppleSDGothicNeoSB00" panose="02000503000000000000" pitchFamily="2" charset="-127"/>
                </a:rPr>
                <a:t>+ </a:t>
              </a:r>
              <a:r>
                <a:rPr lang="ko-KR" altLang="en-US" sz="2800" dirty="0">
                  <a:latin typeface="AppleSDGothicNeoSB00" panose="02000503000000000000" pitchFamily="2" charset="-127"/>
                  <a:ea typeface="AppleSDGothicNeoSB00" panose="02000503000000000000" pitchFamily="2" charset="-127"/>
                </a:rPr>
                <a:t>혼수</a:t>
              </a:r>
              <a:r>
                <a:rPr lang="ko-KR" altLang="en-US" sz="2400" dirty="0">
                  <a:latin typeface="AppleSDGothicNeoSB00" panose="02000503000000000000" pitchFamily="2" charset="-127"/>
                  <a:ea typeface="AppleSDGothicNeoSB00" panose="02000503000000000000" pitchFamily="2" charset="-127"/>
                </a:rPr>
                <a:t> 가전으로 관심 </a:t>
              </a:r>
              <a:r>
                <a:rPr lang="en-US" altLang="ko-KR" sz="2400" dirty="0">
                  <a:latin typeface="AppleSDGothicNeoSB00" panose="02000503000000000000" pitchFamily="2" charset="-127"/>
                  <a:ea typeface="AppleSDGothicNeoSB00" panose="02000503000000000000" pitchFamily="2" charset="-127"/>
                </a:rPr>
                <a:t>+ </a:t>
              </a:r>
              <a:r>
                <a:rPr lang="ko-KR" altLang="en-US" sz="2800" dirty="0">
                  <a:latin typeface="AppleSDGothicNeoSB00" panose="02000503000000000000" pitchFamily="2" charset="-127"/>
                  <a:ea typeface="AppleSDGothicNeoSB00" panose="02000503000000000000" pitchFamily="2" charset="-127"/>
                </a:rPr>
                <a:t>가격</a:t>
              </a:r>
              <a:r>
                <a:rPr lang="ko-KR" altLang="en-US" sz="2400" dirty="0">
                  <a:latin typeface="AppleSDGothicNeoSB00" panose="02000503000000000000" pitchFamily="2" charset="-127"/>
                  <a:ea typeface="AppleSDGothicNeoSB00" panose="02000503000000000000" pitchFamily="2" charset="-127"/>
                </a:rPr>
                <a:t>면에서 </a:t>
              </a:r>
              <a:r>
                <a:rPr lang="ko-KR" altLang="en-US" sz="2800" dirty="0">
                  <a:latin typeface="AppleSDGothicNeoSB00" panose="02000503000000000000" pitchFamily="2" charset="-127"/>
                  <a:ea typeface="AppleSDGothicNeoSB00" panose="02000503000000000000" pitchFamily="2" charset="-127"/>
                </a:rPr>
                <a:t>고민</a:t>
              </a:r>
              <a:endParaRPr lang="ko-KR" altLang="en-US" sz="2400" dirty="0">
                <a:latin typeface="AppleSDGothicNeoSB00" panose="02000503000000000000" pitchFamily="2" charset="-127"/>
                <a:ea typeface="AppleSDGothicNeoSB00" panose="02000503000000000000" pitchFamily="2" charset="-127"/>
              </a:endParaRPr>
            </a:p>
          </p:txBody>
        </p:sp>
      </p:grp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2EBB1B4E-7DB0-40E0-AD83-D0F346EFEE64}"/>
              </a:ext>
            </a:extLst>
          </p:cNvPr>
          <p:cNvCxnSpPr/>
          <p:nvPr/>
        </p:nvCxnSpPr>
        <p:spPr>
          <a:xfrm flipH="1">
            <a:off x="1017037" y="2537927"/>
            <a:ext cx="1062981" cy="0"/>
          </a:xfrm>
          <a:prstGeom prst="line">
            <a:avLst/>
          </a:prstGeom>
          <a:ln w="38100" cap="rnd">
            <a:solidFill>
              <a:srgbClr val="5884E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A664FF8C-406C-48DC-9079-571404BA41D3}"/>
              </a:ext>
            </a:extLst>
          </p:cNvPr>
          <p:cNvCxnSpPr>
            <a:cxnSpLocks/>
          </p:cNvCxnSpPr>
          <p:nvPr/>
        </p:nvCxnSpPr>
        <p:spPr>
          <a:xfrm flipH="1">
            <a:off x="4236409" y="2550368"/>
            <a:ext cx="1194007" cy="0"/>
          </a:xfrm>
          <a:prstGeom prst="line">
            <a:avLst/>
          </a:prstGeom>
          <a:ln w="38100" cap="rnd">
            <a:solidFill>
              <a:srgbClr val="5884E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BBD4391A-729A-4E13-AA05-FE27DB274626}"/>
              </a:ext>
            </a:extLst>
          </p:cNvPr>
          <p:cNvCxnSpPr>
            <a:cxnSpLocks/>
          </p:cNvCxnSpPr>
          <p:nvPr/>
        </p:nvCxnSpPr>
        <p:spPr>
          <a:xfrm flipH="1">
            <a:off x="6078166" y="2537927"/>
            <a:ext cx="1013614" cy="0"/>
          </a:xfrm>
          <a:prstGeom prst="line">
            <a:avLst/>
          </a:prstGeom>
          <a:ln w="38100" cap="rnd">
            <a:solidFill>
              <a:srgbClr val="5884E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96F99282-BC91-4A9A-82DB-A70DD22ADD51}"/>
              </a:ext>
            </a:extLst>
          </p:cNvPr>
          <p:cNvCxnSpPr>
            <a:cxnSpLocks/>
          </p:cNvCxnSpPr>
          <p:nvPr/>
        </p:nvCxnSpPr>
        <p:spPr>
          <a:xfrm flipH="1">
            <a:off x="10376978" y="2537927"/>
            <a:ext cx="1013614" cy="0"/>
          </a:xfrm>
          <a:prstGeom prst="line">
            <a:avLst/>
          </a:prstGeom>
          <a:ln w="38100" cap="rnd">
            <a:solidFill>
              <a:srgbClr val="5884E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0BA13B4C-1C28-48C9-99E5-FB1089F5093C}"/>
              </a:ext>
            </a:extLst>
          </p:cNvPr>
          <p:cNvGrpSpPr/>
          <p:nvPr/>
        </p:nvGrpSpPr>
        <p:grpSpPr>
          <a:xfrm>
            <a:off x="1546371" y="3439372"/>
            <a:ext cx="1546197" cy="461665"/>
            <a:chOff x="6968250" y="4375758"/>
            <a:chExt cx="1546197" cy="461665"/>
          </a:xfrm>
        </p:grpSpPr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C57E3D8A-8428-461D-9230-AEED226776C1}"/>
                </a:ext>
              </a:extLst>
            </p:cNvPr>
            <p:cNvSpPr/>
            <p:nvPr/>
          </p:nvSpPr>
          <p:spPr>
            <a:xfrm>
              <a:off x="6968250" y="4508819"/>
              <a:ext cx="1460026" cy="137668"/>
            </a:xfrm>
            <a:prstGeom prst="rect">
              <a:avLst/>
            </a:prstGeom>
            <a:solidFill>
              <a:srgbClr val="FF0000">
                <a:alpha val="2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036C999D-7F8C-4A42-9873-87EF9023C8E3}"/>
                </a:ext>
              </a:extLst>
            </p:cNvPr>
            <p:cNvSpPr txBox="1"/>
            <p:nvPr/>
          </p:nvSpPr>
          <p:spPr>
            <a:xfrm>
              <a:off x="7098675" y="4375758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>
                  <a:latin typeface="AppleSDGothicNeoR00" panose="02000503000000000000" pitchFamily="2" charset="-127"/>
                  <a:ea typeface="AppleSDGothicNeoR00" panose="02000503000000000000" pitchFamily="2" charset="-127"/>
                </a:defRPr>
              </a:lvl1pPr>
            </a:lstStyle>
            <a:p>
              <a:r>
                <a:rPr lang="ko-KR" altLang="en-US" b="1" dirty="0" err="1"/>
                <a:t>스타일러</a:t>
              </a:r>
              <a:endParaRPr lang="ko-KR" altLang="en-US" b="1" dirty="0"/>
            </a:p>
          </p:txBody>
        </p: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8F91FC87-B7DB-48D0-8840-7B4163C814AC}"/>
              </a:ext>
            </a:extLst>
          </p:cNvPr>
          <p:cNvGrpSpPr/>
          <p:nvPr/>
        </p:nvGrpSpPr>
        <p:grpSpPr>
          <a:xfrm>
            <a:off x="3483371" y="4510541"/>
            <a:ext cx="1798277" cy="461665"/>
            <a:chOff x="3159811" y="3218021"/>
            <a:chExt cx="1798277" cy="461665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BFCF4CEF-A21B-47B0-ABB5-15E484D9AA4C}"/>
                </a:ext>
              </a:extLst>
            </p:cNvPr>
            <p:cNvSpPr txBox="1"/>
            <p:nvPr/>
          </p:nvSpPr>
          <p:spPr>
            <a:xfrm>
              <a:off x="3234539" y="3218021"/>
              <a:ext cx="17235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>
                  <a:latin typeface="AppleSDGothicNeoR00" panose="02000503000000000000" pitchFamily="2" charset="-127"/>
                  <a:ea typeface="AppleSDGothicNeoR00" panose="02000503000000000000" pitchFamily="2" charset="-127"/>
                </a:defRPr>
              </a:lvl1pPr>
            </a:lstStyle>
            <a:p>
              <a:r>
                <a:rPr lang="ko-KR" altLang="en-US" b="1" dirty="0" err="1"/>
                <a:t>에어드레서</a:t>
              </a:r>
              <a:endParaRPr lang="ko-KR" altLang="en-US" b="1" dirty="0"/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C72A47DF-7331-48A3-A494-80246EF9A1A1}"/>
                </a:ext>
              </a:extLst>
            </p:cNvPr>
            <p:cNvSpPr/>
            <p:nvPr/>
          </p:nvSpPr>
          <p:spPr>
            <a:xfrm>
              <a:off x="3159811" y="3390587"/>
              <a:ext cx="1778858" cy="136723"/>
            </a:xfrm>
            <a:prstGeom prst="rect">
              <a:avLst/>
            </a:prstGeom>
            <a:solidFill>
              <a:schemeClr val="accent5">
                <a:lumMod val="75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C45F130E-5E11-4025-B5D4-474A51E7261A}"/>
              </a:ext>
            </a:extLst>
          </p:cNvPr>
          <p:cNvSpPr txBox="1"/>
          <p:nvPr/>
        </p:nvSpPr>
        <p:spPr>
          <a:xfrm>
            <a:off x="1889080" y="2951002"/>
            <a:ext cx="186140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bg1">
                    <a:lumMod val="50000"/>
                  </a:schemeClr>
                </a:solidFill>
                <a:latin typeface="AppleSDGothicNeoR00" panose="02000503000000000000" pitchFamily="2" charset="-127"/>
                <a:ea typeface="AppleSDGothicNeoR00" panose="02000503000000000000" pitchFamily="2" charset="-127"/>
              </a:rPr>
              <a:t>  정장    </a:t>
            </a:r>
            <a:endParaRPr lang="en-US" altLang="ko-KR" sz="2400" b="1" dirty="0">
              <a:solidFill>
                <a:schemeClr val="bg1">
                  <a:lumMod val="50000"/>
                </a:schemeClr>
              </a:solidFill>
              <a:latin typeface="AppleSDGothicNeoR00" panose="02000503000000000000" pitchFamily="2" charset="-127"/>
              <a:ea typeface="AppleSDGothicNeoR00" panose="02000503000000000000" pitchFamily="2" charset="-127"/>
            </a:endParaRPr>
          </a:p>
          <a:p>
            <a:r>
              <a:rPr lang="en-US" altLang="ko-KR" sz="2400" b="1" dirty="0">
                <a:solidFill>
                  <a:schemeClr val="bg1">
                    <a:lumMod val="50000"/>
                  </a:schemeClr>
                </a:solidFill>
                <a:latin typeface="AppleSDGothicNeoR00" panose="02000503000000000000" pitchFamily="2" charset="-127"/>
                <a:ea typeface="AppleSDGothicNeoR00" panose="02000503000000000000" pitchFamily="2" charset="-127"/>
              </a:rPr>
              <a:t>              </a:t>
            </a:r>
            <a:r>
              <a:rPr lang="ko-KR" altLang="en-US" sz="2400" b="1" dirty="0">
                <a:solidFill>
                  <a:schemeClr val="bg1">
                    <a:lumMod val="50000"/>
                  </a:schemeClr>
                </a:solidFill>
                <a:latin typeface="AppleSDGothicNeoR00" panose="02000503000000000000" pitchFamily="2" charset="-127"/>
                <a:ea typeface="AppleSDGothicNeoR00" panose="02000503000000000000" pitchFamily="2" charset="-127"/>
              </a:rPr>
              <a:t>주름</a:t>
            </a:r>
            <a:endParaRPr lang="en-US" altLang="ko-KR" sz="2400" b="1" dirty="0">
              <a:solidFill>
                <a:schemeClr val="bg1">
                  <a:lumMod val="50000"/>
                </a:schemeClr>
              </a:solidFill>
              <a:latin typeface="AppleSDGothicNeoR00" panose="02000503000000000000" pitchFamily="2" charset="-127"/>
              <a:ea typeface="AppleSDGothicNeoR00" panose="02000503000000000000" pitchFamily="2" charset="-127"/>
            </a:endParaRPr>
          </a:p>
          <a:p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77C4FD94-934B-497D-9D89-13573135AA14}"/>
              </a:ext>
            </a:extLst>
          </p:cNvPr>
          <p:cNvSpPr txBox="1"/>
          <p:nvPr/>
        </p:nvSpPr>
        <p:spPr>
          <a:xfrm>
            <a:off x="902910" y="3166927"/>
            <a:ext cx="2953676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2400" b="1" dirty="0">
              <a:solidFill>
                <a:schemeClr val="bg1">
                  <a:lumMod val="50000"/>
                </a:schemeClr>
              </a:solidFill>
              <a:latin typeface="AppleSDGothicNeoR00" panose="02000503000000000000" pitchFamily="2" charset="-127"/>
              <a:ea typeface="AppleSDGothicNeoR00" panose="02000503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schemeClr val="bg1">
                    <a:lumMod val="50000"/>
                  </a:schemeClr>
                </a:solidFill>
                <a:latin typeface="AppleSDGothicNeoR00" panose="02000503000000000000" pitchFamily="2" charset="-127"/>
                <a:ea typeface="AppleSDGothicNeoR00" panose="02000503000000000000" pitchFamily="2" charset="-127"/>
              </a:rPr>
              <a:t>식기세척기</a:t>
            </a:r>
            <a:endParaRPr lang="en-US" altLang="ko-KR" sz="2400" b="1" dirty="0">
              <a:solidFill>
                <a:schemeClr val="bg1">
                  <a:lumMod val="50000"/>
                </a:schemeClr>
              </a:solidFill>
              <a:latin typeface="AppleSDGothicNeoR00" panose="02000503000000000000" pitchFamily="2" charset="-127"/>
              <a:ea typeface="AppleSDGothicNeoR00" panose="02000503000000000000" pitchFamily="2" charset="-127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90488325-60C2-4E63-911C-680B6BE3D40F}"/>
              </a:ext>
            </a:extLst>
          </p:cNvPr>
          <p:cNvSpPr txBox="1"/>
          <p:nvPr/>
        </p:nvSpPr>
        <p:spPr>
          <a:xfrm>
            <a:off x="3006397" y="4184208"/>
            <a:ext cx="2212414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>
                <a:latin typeface="AppleSDGothicNeoR00" panose="02000503000000000000" pitchFamily="2" charset="-127"/>
                <a:ea typeface="AppleSDGothicNeoR00" panose="02000503000000000000" pitchFamily="2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</a:rPr>
              <a:t>   </a:t>
            </a:r>
            <a:endParaRPr lang="en-US" altLang="ko-KR" b="1" dirty="0">
              <a:solidFill>
                <a:schemeClr val="bg1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</a:rPr>
              <a:t>건조기</a:t>
            </a: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</a:rPr>
              <a:t>          VS</a:t>
            </a:r>
            <a:endParaRPr lang="ko-KR" alt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23E2793-96CB-47BD-9329-950CE69BB2C2}"/>
              </a:ext>
            </a:extLst>
          </p:cNvPr>
          <p:cNvSpPr txBox="1"/>
          <p:nvPr/>
        </p:nvSpPr>
        <p:spPr>
          <a:xfrm>
            <a:off x="10063411" y="141316"/>
            <a:ext cx="24291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pleSDGothicNeoH00" panose="02000503000000000000" pitchFamily="2" charset="-127"/>
                <a:ea typeface="AppleSDGothicNeoH00" panose="02000503000000000000" pitchFamily="2" charset="-127"/>
              </a:rPr>
              <a:t>0</a:t>
            </a:r>
            <a:r>
              <a:rPr lang="en-US" altLang="ko-KR" sz="2400" dirty="0">
                <a:solidFill>
                  <a:schemeClr val="bg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pleSDGothicNeoH00" panose="02000503000000000000" pitchFamily="2" charset="-127"/>
                <a:ea typeface="AppleSDGothicNeoH00" panose="02000503000000000000" pitchFamily="2" charset="-127"/>
              </a:rPr>
              <a:t>3</a:t>
            </a:r>
            <a:r>
              <a:rPr lang="en-US" altLang="ko-KR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pleSDGothicNeoH00" panose="02000503000000000000" pitchFamily="2" charset="-127"/>
                <a:ea typeface="AppleSDGothicNeoH00" panose="02000503000000000000" pitchFamily="2" charset="-127"/>
              </a:rPr>
              <a:t>. </a:t>
            </a:r>
            <a:r>
              <a:rPr lang="ko-KR" alt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pleSDGothicNeoH00" panose="02000503000000000000" pitchFamily="2" charset="-127"/>
                <a:ea typeface="AppleSDGothicNeoH00" panose="02000503000000000000" pitchFamily="2" charset="-127"/>
              </a:rPr>
              <a:t>데이터 분석 </a:t>
            </a:r>
          </a:p>
        </p:txBody>
      </p:sp>
    </p:spTree>
    <p:extLst>
      <p:ext uri="{BB962C8B-B14F-4D97-AF65-F5344CB8AC3E}">
        <p14:creationId xmlns:p14="http://schemas.microsoft.com/office/powerpoint/2010/main" val="22370887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CB8CD803-57FC-4369-AE27-BB0FD1CF11CE}"/>
              </a:ext>
            </a:extLst>
          </p:cNvPr>
          <p:cNvSpPr/>
          <p:nvPr/>
        </p:nvSpPr>
        <p:spPr>
          <a:xfrm>
            <a:off x="4127741" y="4303475"/>
            <a:ext cx="1584079" cy="140988"/>
          </a:xfrm>
          <a:prstGeom prst="rect">
            <a:avLst/>
          </a:prstGeom>
          <a:solidFill>
            <a:schemeClr val="accent5">
              <a:lumMod val="75000"/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F553EC7-B1EA-4113-BE90-DDAD677DC04C}"/>
              </a:ext>
            </a:extLst>
          </p:cNvPr>
          <p:cNvSpPr/>
          <p:nvPr/>
        </p:nvSpPr>
        <p:spPr>
          <a:xfrm>
            <a:off x="4127741" y="2110573"/>
            <a:ext cx="1294830" cy="140988"/>
          </a:xfrm>
          <a:prstGeom prst="rect">
            <a:avLst/>
          </a:prstGeom>
          <a:solidFill>
            <a:srgbClr val="FF0000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64B7A48-F6B2-48D1-855D-56EC192B8F28}"/>
              </a:ext>
            </a:extLst>
          </p:cNvPr>
          <p:cNvSpPr/>
          <p:nvPr/>
        </p:nvSpPr>
        <p:spPr>
          <a:xfrm>
            <a:off x="4127741" y="1792703"/>
            <a:ext cx="7877478" cy="33701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 err="1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스타일러</a:t>
            </a:r>
            <a:r>
              <a:rPr lang="en-US" altLang="ko-KR" sz="24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  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       </a:t>
            </a:r>
            <a:r>
              <a:rPr lang="ko-KR" altLang="en-US" sz="2400" dirty="0" err="1">
                <a:solidFill>
                  <a:schemeClr val="bg1">
                    <a:lumMod val="50000"/>
                  </a:schemeClr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핸드메이드</a:t>
            </a:r>
            <a:r>
              <a:rPr lang="ko-KR" altLang="en-US" sz="2400" dirty="0">
                <a:solidFill>
                  <a:schemeClr val="bg1">
                    <a:lumMod val="50000"/>
                  </a:schemeClr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 </a:t>
            </a:r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/ </a:t>
            </a:r>
            <a:r>
              <a:rPr lang="ko-KR" altLang="en-US" sz="2400" dirty="0">
                <a:solidFill>
                  <a:schemeClr val="bg1">
                    <a:lumMod val="50000"/>
                  </a:schemeClr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살균 </a:t>
            </a:r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/ </a:t>
            </a:r>
            <a:r>
              <a:rPr lang="ko-KR" altLang="en-US" sz="2400" dirty="0">
                <a:solidFill>
                  <a:schemeClr val="bg1">
                    <a:lumMod val="50000"/>
                  </a:schemeClr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세탁 </a:t>
            </a:r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/ </a:t>
            </a:r>
            <a:r>
              <a:rPr lang="ko-KR" altLang="en-US" sz="2400" dirty="0">
                <a:solidFill>
                  <a:schemeClr val="bg1">
                    <a:lumMod val="50000"/>
                  </a:schemeClr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업체 </a:t>
            </a:r>
            <a:endParaRPr lang="en-US" altLang="ko-KR" sz="2400" dirty="0">
              <a:solidFill>
                <a:schemeClr val="bg1">
                  <a:lumMod val="50000"/>
                </a:schemeClr>
              </a:solidFill>
              <a:latin typeface="AppleSDGothicNeoSB00" panose="02000503000000000000" pitchFamily="2" charset="-127"/>
              <a:ea typeface="AppleSDGothicNeoSB00" panose="02000503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의류관리기</a:t>
            </a:r>
            <a:r>
              <a:rPr lang="en-US" altLang="ko-KR" sz="24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      </a:t>
            </a:r>
            <a:r>
              <a:rPr lang="ko-KR" altLang="en-US" sz="2400" dirty="0">
                <a:solidFill>
                  <a:schemeClr val="bg1">
                    <a:lumMod val="50000"/>
                  </a:schemeClr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옷 </a:t>
            </a:r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/</a:t>
            </a:r>
            <a:r>
              <a:rPr lang="en-US" altLang="ko-KR" sz="24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 </a:t>
            </a:r>
            <a:r>
              <a:rPr lang="ko-KR" altLang="en-US" sz="2400" dirty="0">
                <a:solidFill>
                  <a:srgbClr val="5884E3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미세먼지</a:t>
            </a:r>
            <a:r>
              <a:rPr lang="ko-KR" altLang="en-US" sz="24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 </a:t>
            </a:r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/ </a:t>
            </a:r>
            <a:r>
              <a:rPr lang="ko-KR" altLang="en-US" sz="2400" dirty="0">
                <a:solidFill>
                  <a:schemeClr val="bg1">
                    <a:lumMod val="50000"/>
                  </a:schemeClr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코스 </a:t>
            </a:r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/ </a:t>
            </a:r>
            <a:r>
              <a:rPr lang="ko-KR" altLang="en-US" sz="2400" dirty="0">
                <a:solidFill>
                  <a:schemeClr val="bg1">
                    <a:lumMod val="50000"/>
                  </a:schemeClr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기능 </a:t>
            </a:r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/ </a:t>
            </a:r>
            <a:r>
              <a:rPr lang="ko-KR" altLang="en-US" sz="2400" dirty="0">
                <a:solidFill>
                  <a:schemeClr val="bg1">
                    <a:lumMod val="50000"/>
                  </a:schemeClr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냄새제거 </a:t>
            </a:r>
          </a:p>
          <a:p>
            <a:pPr>
              <a:lnSpc>
                <a:spcPct val="150000"/>
              </a:lnSpc>
            </a:pPr>
            <a:r>
              <a:rPr lang="ko-KR" altLang="en-US" sz="2400" dirty="0" err="1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에어드레서</a:t>
            </a:r>
            <a:endParaRPr lang="en-US" altLang="ko-KR" sz="2400" dirty="0">
              <a:latin typeface="AppleSDGothicNeoSB00" panose="02000503000000000000" pitchFamily="2" charset="-127"/>
              <a:ea typeface="AppleSDGothicNeoSB00" panose="02000503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     </a:t>
            </a:r>
            <a:r>
              <a:rPr lang="ko-KR" altLang="en-US" sz="2400" dirty="0">
                <a:solidFill>
                  <a:srgbClr val="5884E3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미세먼지</a:t>
            </a:r>
            <a:r>
              <a:rPr lang="ko-KR" altLang="en-US" sz="24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 </a:t>
            </a:r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/ </a:t>
            </a:r>
            <a:r>
              <a:rPr lang="ko-KR" altLang="en-US" sz="2400" dirty="0">
                <a:solidFill>
                  <a:schemeClr val="bg1">
                    <a:lumMod val="50000"/>
                  </a:schemeClr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모집 </a:t>
            </a:r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/ </a:t>
            </a:r>
            <a:r>
              <a:rPr lang="ko-KR" altLang="en-US" sz="2400" dirty="0">
                <a:solidFill>
                  <a:schemeClr val="bg1">
                    <a:lumMod val="50000"/>
                  </a:schemeClr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체험 </a:t>
            </a:r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/ </a:t>
            </a:r>
            <a:r>
              <a:rPr lang="ko-KR" altLang="en-US" sz="2400" dirty="0">
                <a:solidFill>
                  <a:schemeClr val="bg1">
                    <a:lumMod val="50000"/>
                  </a:schemeClr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냄새 </a:t>
            </a:r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/ </a:t>
            </a:r>
            <a:r>
              <a:rPr lang="ko-KR" altLang="en-US" sz="2400" dirty="0">
                <a:solidFill>
                  <a:schemeClr val="bg1">
                    <a:lumMod val="50000"/>
                  </a:schemeClr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필터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3E3BAB-A20D-4115-B6EA-3A6F41EB3575}"/>
              </a:ext>
            </a:extLst>
          </p:cNvPr>
          <p:cNvSpPr txBox="1"/>
          <p:nvPr/>
        </p:nvSpPr>
        <p:spPr>
          <a:xfrm>
            <a:off x="2889033" y="1267509"/>
            <a:ext cx="6413935" cy="461665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400">
                <a:latin typeface="AppleSDGothicNeoM00" panose="02000503000000000000" pitchFamily="2" charset="-127"/>
                <a:ea typeface="AppleSDGothicNeoM00" panose="02000503000000000000" pitchFamily="2" charset="-127"/>
              </a:defRPr>
            </a:lvl1pPr>
          </a:lstStyle>
          <a:p>
            <a:r>
              <a:rPr lang="ko-KR" altLang="en-US" dirty="0"/>
              <a:t>내용 요약본이 아닌 블로그 전체 내용 </a:t>
            </a:r>
            <a:r>
              <a:rPr lang="ko-KR" altLang="en-US" dirty="0" err="1"/>
              <a:t>크롤링</a:t>
            </a:r>
            <a:r>
              <a:rPr lang="ko-KR" altLang="en-US" dirty="0"/>
              <a:t> 후 분석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C93FDC3-FE64-409B-8AB0-17B9E82B18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547" t="35296" r="29203" b="6456"/>
          <a:stretch/>
        </p:blipFill>
        <p:spPr>
          <a:xfrm>
            <a:off x="1612900" y="2456484"/>
            <a:ext cx="1738273" cy="1802551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0E343A91-6866-47F8-BF1D-CBA25EEB0A6C}"/>
              </a:ext>
            </a:extLst>
          </p:cNvPr>
          <p:cNvSpPr/>
          <p:nvPr/>
        </p:nvSpPr>
        <p:spPr>
          <a:xfrm>
            <a:off x="1432120" y="5162856"/>
            <a:ext cx="9137650" cy="1060450"/>
          </a:xfrm>
          <a:prstGeom prst="rect">
            <a:avLst/>
          </a:prstGeom>
          <a:solidFill>
            <a:srgbClr val="A2BAF0">
              <a:alpha val="70000"/>
            </a:srgbClr>
          </a:solidFill>
          <a:ln>
            <a:noFill/>
          </a:ln>
          <a:effectLst>
            <a:outerShdw blurRad="279400" dist="76200" dir="1560000" sx="104000" sy="104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39AC455-F4CC-4B61-AB5F-846AFDBE23AA}"/>
              </a:ext>
            </a:extLst>
          </p:cNvPr>
          <p:cNvSpPr/>
          <p:nvPr/>
        </p:nvSpPr>
        <p:spPr>
          <a:xfrm>
            <a:off x="1612900" y="5383812"/>
            <a:ext cx="892175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성능</a:t>
            </a:r>
            <a:r>
              <a:rPr lang="en-US" altLang="ko-KR" sz="24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, </a:t>
            </a:r>
            <a:r>
              <a:rPr lang="ko-KR" altLang="en-US" sz="24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기능</a:t>
            </a:r>
            <a:r>
              <a:rPr lang="en-US" altLang="ko-KR" sz="24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, </a:t>
            </a:r>
            <a:r>
              <a:rPr lang="ko-KR" altLang="en-US" sz="24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비교에 대한 </a:t>
            </a:r>
            <a:r>
              <a:rPr lang="ko-KR" altLang="en-US" sz="28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비슷한</a:t>
            </a:r>
            <a:r>
              <a:rPr lang="ko-KR" altLang="en-US" sz="24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 관심도 </a:t>
            </a:r>
            <a:r>
              <a:rPr lang="en-US" altLang="ko-KR" sz="24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+ </a:t>
            </a:r>
            <a:r>
              <a:rPr lang="ko-KR" altLang="en-US" sz="28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미세먼지</a:t>
            </a:r>
            <a:r>
              <a:rPr lang="ko-KR" altLang="en-US" sz="24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에 대해 더 많은 관심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B4C8B4E-EE09-4ADF-860C-665CAB25BBDF}"/>
              </a:ext>
            </a:extLst>
          </p:cNvPr>
          <p:cNvSpPr/>
          <p:nvPr/>
        </p:nvSpPr>
        <p:spPr>
          <a:xfrm>
            <a:off x="4127741" y="3165602"/>
            <a:ext cx="1584079" cy="140988"/>
          </a:xfrm>
          <a:prstGeom prst="rect">
            <a:avLst/>
          </a:prstGeom>
          <a:solidFill>
            <a:schemeClr val="bg1">
              <a:lumMod val="65000"/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C249706-2505-4979-8975-5C9E153B846B}"/>
              </a:ext>
            </a:extLst>
          </p:cNvPr>
          <p:cNvSpPr txBox="1"/>
          <p:nvPr/>
        </p:nvSpPr>
        <p:spPr>
          <a:xfrm>
            <a:off x="118800" y="438745"/>
            <a:ext cx="65829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AppleSDGothicNeoH00" panose="02000503000000000000" pitchFamily="2" charset="-127"/>
                <a:ea typeface="AppleSDGothicNeoH00" panose="02000503000000000000" pitchFamily="2" charset="-127"/>
              </a:rPr>
              <a:t>2. </a:t>
            </a:r>
            <a:r>
              <a:rPr lang="ko-KR" altLang="en-US" sz="3200" dirty="0">
                <a:latin typeface="AppleSDGothicNeoH00" panose="02000503000000000000" pitchFamily="2" charset="-127"/>
                <a:ea typeface="AppleSDGothicNeoH00" panose="02000503000000000000" pitchFamily="2" charset="-127"/>
              </a:rPr>
              <a:t>데이터 분석 </a:t>
            </a:r>
            <a:r>
              <a:rPr lang="en-US" altLang="ko-KR" sz="3200" dirty="0">
                <a:latin typeface="AppleSDGothicNeoH00" panose="02000503000000000000" pitchFamily="2" charset="-127"/>
                <a:ea typeface="AppleSDGothicNeoH00" panose="02000503000000000000" pitchFamily="2" charset="-127"/>
              </a:rPr>
              <a:t>– </a:t>
            </a:r>
            <a:r>
              <a:rPr lang="ko-KR" altLang="en-US" sz="3200" dirty="0">
                <a:latin typeface="AppleSDGothicNeoH00" panose="02000503000000000000" pitchFamily="2" charset="-127"/>
                <a:ea typeface="AppleSDGothicNeoH00" panose="02000503000000000000" pitchFamily="2" charset="-127"/>
              </a:rPr>
              <a:t>심층적인 소비자 분석</a:t>
            </a:r>
          </a:p>
        </p:txBody>
      </p:sp>
    </p:spTree>
    <p:extLst>
      <p:ext uri="{BB962C8B-B14F-4D97-AF65-F5344CB8AC3E}">
        <p14:creationId xmlns:p14="http://schemas.microsoft.com/office/powerpoint/2010/main" val="5268709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8E709E-3D3C-427C-8686-585F4FCB75F5}"/>
              </a:ext>
            </a:extLst>
          </p:cNvPr>
          <p:cNvSpPr/>
          <p:nvPr/>
        </p:nvSpPr>
        <p:spPr>
          <a:xfrm>
            <a:off x="1342894" y="3235936"/>
            <a:ext cx="4819650" cy="15622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5884E3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미세먼지 </a:t>
            </a:r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/ </a:t>
            </a:r>
            <a:r>
              <a:rPr lang="ko-KR" altLang="en-US" sz="2400" dirty="0">
                <a:solidFill>
                  <a:schemeClr val="bg1">
                    <a:lumMod val="50000"/>
                  </a:schemeClr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옷 </a:t>
            </a:r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/ </a:t>
            </a:r>
            <a:r>
              <a:rPr lang="ko-KR" altLang="en-US" sz="2400" dirty="0">
                <a:solidFill>
                  <a:schemeClr val="bg1">
                    <a:lumMod val="50000"/>
                  </a:schemeClr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공간 </a:t>
            </a:r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/ </a:t>
            </a:r>
            <a:r>
              <a:rPr lang="ko-KR" altLang="en-US" sz="2400" dirty="0">
                <a:solidFill>
                  <a:schemeClr val="bg1">
                    <a:lumMod val="50000"/>
                  </a:schemeClr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인테리어가전</a:t>
            </a:r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/</a:t>
            </a:r>
            <a:r>
              <a:rPr lang="ko-KR" altLang="en-US" sz="2400" dirty="0">
                <a:solidFill>
                  <a:schemeClr val="bg1">
                    <a:lumMod val="50000"/>
                  </a:schemeClr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 </a:t>
            </a:r>
            <a:endParaRPr lang="en-US" altLang="ko-KR" sz="2400" dirty="0">
              <a:solidFill>
                <a:schemeClr val="bg1">
                  <a:lumMod val="50000"/>
                </a:schemeClr>
              </a:solidFill>
              <a:latin typeface="AppleSDGothicNeoSB00" panose="02000503000000000000" pitchFamily="2" charset="-127"/>
              <a:ea typeface="AppleSDGothicNeoSB00" panose="02000503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5884E3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          미세먼지 </a:t>
            </a:r>
            <a:r>
              <a:rPr lang="ko-KR" altLang="en-US" sz="2400" dirty="0" err="1">
                <a:solidFill>
                  <a:srgbClr val="5884E3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필수템</a:t>
            </a:r>
            <a:r>
              <a:rPr lang="ko-KR" altLang="en-US" sz="2400" dirty="0">
                <a:solidFill>
                  <a:schemeClr val="bg1">
                    <a:lumMod val="50000"/>
                  </a:schemeClr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 </a:t>
            </a:r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/ </a:t>
            </a:r>
            <a:r>
              <a:rPr lang="ko-KR" altLang="en-US" sz="2400" dirty="0">
                <a:solidFill>
                  <a:schemeClr val="bg1">
                    <a:lumMod val="50000"/>
                  </a:schemeClr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아로마</a:t>
            </a:r>
          </a:p>
          <a:p>
            <a:pPr>
              <a:lnSpc>
                <a:spcPct val="150000"/>
              </a:lnSpc>
            </a:pP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5FE0D3B-21B5-4E73-BA31-A2595B3CBB61}"/>
              </a:ext>
            </a:extLst>
          </p:cNvPr>
          <p:cNvSpPr txBox="1"/>
          <p:nvPr/>
        </p:nvSpPr>
        <p:spPr>
          <a:xfrm>
            <a:off x="2396911" y="1491551"/>
            <a:ext cx="7398179" cy="892552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400">
                <a:latin typeface="AppleSDGothicNeoM00" panose="02000503000000000000" pitchFamily="2" charset="-127"/>
                <a:ea typeface="AppleSDGothicNeoM00" panose="02000503000000000000" pitchFamily="2" charset="-127"/>
              </a:defRPr>
            </a:lvl1pPr>
          </a:lstStyle>
          <a:p>
            <a:pPr algn="ctr"/>
            <a:r>
              <a:rPr lang="ko-KR" altLang="en-US" dirty="0" err="1"/>
              <a:t>에어드레서를</a:t>
            </a:r>
            <a:r>
              <a:rPr lang="ko-KR" altLang="en-US" dirty="0"/>
              <a:t> 원하는 사용자들의 심층적인 요구 분석을 위해 </a:t>
            </a:r>
            <a:endParaRPr lang="en-US" altLang="ko-KR" dirty="0"/>
          </a:p>
          <a:p>
            <a:pPr algn="ctr"/>
            <a:r>
              <a:rPr lang="ko-KR" alt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체험단</a:t>
            </a:r>
            <a:r>
              <a:rPr lang="ko-KR" altLang="en-US" sz="2800" dirty="0"/>
              <a:t> </a:t>
            </a:r>
            <a:r>
              <a:rPr lang="ko-KR" altLang="en-US" dirty="0"/>
              <a:t>신청 글 </a:t>
            </a:r>
            <a:r>
              <a:rPr lang="ko-KR" altLang="en-US" dirty="0" err="1"/>
              <a:t>크롤링</a:t>
            </a:r>
            <a:r>
              <a:rPr lang="ko-KR" altLang="en-US" dirty="0"/>
              <a:t> 후 분석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D76B24B-6CF1-4793-8ED4-8553B928C61C}"/>
              </a:ext>
            </a:extLst>
          </p:cNvPr>
          <p:cNvSpPr/>
          <p:nvPr/>
        </p:nvSpPr>
        <p:spPr>
          <a:xfrm>
            <a:off x="1272685" y="4836224"/>
            <a:ext cx="4399136" cy="1060450"/>
          </a:xfrm>
          <a:prstGeom prst="rect">
            <a:avLst/>
          </a:prstGeom>
          <a:solidFill>
            <a:srgbClr val="A2BAF0">
              <a:alpha val="57000"/>
            </a:srgbClr>
          </a:solidFill>
          <a:ln>
            <a:noFill/>
          </a:ln>
          <a:effectLst>
            <a:outerShdw blurRad="279400" dist="76200" dir="1560000" sx="104000" sy="104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072503C-57E7-46F5-92E3-D3F636905246}"/>
              </a:ext>
            </a:extLst>
          </p:cNvPr>
          <p:cNvSpPr/>
          <p:nvPr/>
        </p:nvSpPr>
        <p:spPr>
          <a:xfrm>
            <a:off x="1380373" y="5068961"/>
            <a:ext cx="425831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미세먼지</a:t>
            </a:r>
            <a:r>
              <a:rPr lang="ko-KR" altLang="en-US" sz="24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에 대해 더 </a:t>
            </a:r>
            <a:r>
              <a:rPr lang="ko-KR" altLang="en-US" sz="28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많은</a:t>
            </a:r>
            <a:r>
              <a:rPr lang="ko-KR" altLang="en-US" sz="24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 관심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1941259-13C1-4A2A-9AC4-4354E5CD9B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4219" y="2692483"/>
            <a:ext cx="3667007" cy="356283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3D2EA9C-772B-436A-B812-1A5B36CED074}"/>
              </a:ext>
            </a:extLst>
          </p:cNvPr>
          <p:cNvSpPr txBox="1"/>
          <p:nvPr/>
        </p:nvSpPr>
        <p:spPr>
          <a:xfrm>
            <a:off x="118800" y="438745"/>
            <a:ext cx="65829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AppleSDGothicNeoH00" panose="02000503000000000000" pitchFamily="2" charset="-127"/>
                <a:ea typeface="AppleSDGothicNeoH00" panose="02000503000000000000" pitchFamily="2" charset="-127"/>
              </a:rPr>
              <a:t>2. </a:t>
            </a:r>
            <a:r>
              <a:rPr lang="ko-KR" altLang="en-US" sz="3200" dirty="0">
                <a:latin typeface="AppleSDGothicNeoH00" panose="02000503000000000000" pitchFamily="2" charset="-127"/>
                <a:ea typeface="AppleSDGothicNeoH00" panose="02000503000000000000" pitchFamily="2" charset="-127"/>
              </a:rPr>
              <a:t>데이터 분석 </a:t>
            </a:r>
            <a:r>
              <a:rPr lang="en-US" altLang="ko-KR" sz="3200" dirty="0">
                <a:latin typeface="AppleSDGothicNeoH00" panose="02000503000000000000" pitchFamily="2" charset="-127"/>
                <a:ea typeface="AppleSDGothicNeoH00" panose="02000503000000000000" pitchFamily="2" charset="-127"/>
              </a:rPr>
              <a:t>– </a:t>
            </a:r>
            <a:r>
              <a:rPr lang="ko-KR" altLang="en-US" sz="3200" dirty="0">
                <a:latin typeface="AppleSDGothicNeoH00" panose="02000503000000000000" pitchFamily="2" charset="-127"/>
                <a:ea typeface="AppleSDGothicNeoH00" panose="02000503000000000000" pitchFamily="2" charset="-127"/>
              </a:rPr>
              <a:t>심층적인 소비자 분석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361B215F-31B8-4484-A283-57EBD974D6B1}"/>
              </a:ext>
            </a:extLst>
          </p:cNvPr>
          <p:cNvSpPr/>
          <p:nvPr/>
        </p:nvSpPr>
        <p:spPr>
          <a:xfrm>
            <a:off x="7533119" y="3994150"/>
            <a:ext cx="2350871" cy="842074"/>
          </a:xfrm>
          <a:prstGeom prst="ellipse">
            <a:avLst/>
          </a:prstGeom>
          <a:solidFill>
            <a:srgbClr val="FF0000">
              <a:alpha val="0"/>
            </a:srgbClr>
          </a:solidFill>
          <a:ln w="4762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48699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평행 사변형 19">
            <a:extLst>
              <a:ext uri="{FF2B5EF4-FFF2-40B4-BE49-F238E27FC236}">
                <a16:creationId xmlns:a16="http://schemas.microsoft.com/office/drawing/2014/main" id="{D5BC4F70-43C2-4F78-8111-8EAD0CD4F9E9}"/>
              </a:ext>
            </a:extLst>
          </p:cNvPr>
          <p:cNvSpPr/>
          <p:nvPr/>
        </p:nvSpPr>
        <p:spPr>
          <a:xfrm>
            <a:off x="3433500" y="810549"/>
            <a:ext cx="5268540" cy="562951"/>
          </a:xfrm>
          <a:prstGeom prst="parallelogram">
            <a:avLst>
              <a:gd name="adj" fmla="val 41243"/>
            </a:avLst>
          </a:prstGeom>
          <a:solidFill>
            <a:schemeClr val="accent5">
              <a:lumMod val="60000"/>
              <a:lumOff val="40000"/>
              <a:alpha val="4392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1F0808-56AA-4A14-A344-1F4296CA9363}"/>
              </a:ext>
            </a:extLst>
          </p:cNvPr>
          <p:cNvSpPr txBox="1"/>
          <p:nvPr/>
        </p:nvSpPr>
        <p:spPr>
          <a:xfrm>
            <a:off x="781050" y="1991650"/>
            <a:ext cx="468269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잠재적 구매자들이 </a:t>
            </a:r>
            <a:endParaRPr lang="en-US" altLang="ko-KR" sz="2400" dirty="0"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  <a:p>
            <a:pPr algn="ctr"/>
            <a:r>
              <a:rPr lang="ko-KR" altLang="en-US" sz="2400" dirty="0" err="1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에어드레서의</a:t>
            </a:r>
            <a:r>
              <a:rPr lang="ko-KR" altLang="en-US" sz="2400" dirty="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 </a:t>
            </a:r>
            <a:r>
              <a:rPr lang="ko-KR" altLang="en-US" sz="2400" dirty="0">
                <a:solidFill>
                  <a:srgbClr val="5884E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강점</a:t>
            </a:r>
            <a:r>
              <a:rPr lang="ko-KR" altLang="en-US" sz="2400" dirty="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이라고 생각하는 것</a:t>
            </a:r>
            <a:endParaRPr lang="en-US" altLang="ko-KR" sz="2400" dirty="0"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409F22F-6914-4866-A227-BFC105512683}"/>
              </a:ext>
            </a:extLst>
          </p:cNvPr>
          <p:cNvSpPr/>
          <p:nvPr/>
        </p:nvSpPr>
        <p:spPr>
          <a:xfrm>
            <a:off x="7197448" y="1991649"/>
            <a:ext cx="421350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400" dirty="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잠재적 구매자들이 </a:t>
            </a:r>
            <a:endParaRPr lang="en-US" altLang="ko-KR" sz="2400" dirty="0"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  <a:p>
            <a:pPr algn="ctr"/>
            <a:r>
              <a:rPr lang="ko-KR" altLang="en-US" sz="2400" dirty="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구매하기 전에 </a:t>
            </a:r>
            <a:r>
              <a:rPr lang="ko-KR" altLang="en-US" sz="2400" dirty="0">
                <a:solidFill>
                  <a:srgbClr val="5884E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고민</a:t>
            </a:r>
            <a:r>
              <a:rPr lang="ko-KR" altLang="en-US" sz="2400" dirty="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하는 것</a:t>
            </a:r>
            <a:endParaRPr lang="en-US" altLang="ko-KR" sz="2400" dirty="0"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FF4B131-000C-49C6-B3A2-28F650093763}"/>
              </a:ext>
            </a:extLst>
          </p:cNvPr>
          <p:cNvSpPr/>
          <p:nvPr/>
        </p:nvSpPr>
        <p:spPr>
          <a:xfrm>
            <a:off x="1200547" y="3582401"/>
            <a:ext cx="3672800" cy="153888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6600" dirty="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기능</a:t>
            </a:r>
            <a:endParaRPr lang="en-US" altLang="ko-KR" sz="6600" dirty="0"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  <a:p>
            <a:pPr algn="ctr"/>
            <a:r>
              <a:rPr lang="ko-KR" altLang="en-US" sz="2800" dirty="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특히 미세먼지 관련 기능</a:t>
            </a:r>
            <a:r>
              <a:rPr lang="en-US" altLang="ko-KR" sz="2800" dirty="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 </a:t>
            </a:r>
            <a:endParaRPr lang="ko-KR" altLang="en-US" sz="2800" dirty="0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854F4A4B-DE42-48E0-9FF6-8B30AA3212AA}"/>
              </a:ext>
            </a:extLst>
          </p:cNvPr>
          <p:cNvCxnSpPr>
            <a:cxnSpLocks/>
          </p:cNvCxnSpPr>
          <p:nvPr/>
        </p:nvCxnSpPr>
        <p:spPr>
          <a:xfrm flipH="1">
            <a:off x="6095999" y="1885950"/>
            <a:ext cx="1" cy="4415996"/>
          </a:xfrm>
          <a:prstGeom prst="line">
            <a:avLst/>
          </a:prstGeom>
          <a:ln w="12700"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465F216-DC57-4BD7-BE57-C5060D112F92}"/>
              </a:ext>
            </a:extLst>
          </p:cNvPr>
          <p:cNvSpPr/>
          <p:nvPr/>
        </p:nvSpPr>
        <p:spPr>
          <a:xfrm>
            <a:off x="7395878" y="3551624"/>
            <a:ext cx="3884397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7200" dirty="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가격</a:t>
            </a:r>
            <a:endParaRPr lang="en-US" altLang="ko-KR" sz="2400" dirty="0"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  <a:p>
            <a:pPr algn="ctr"/>
            <a:r>
              <a:rPr lang="ko-KR" altLang="en-US" sz="2400" dirty="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구매하기 망설여지는 비싼 가격</a:t>
            </a:r>
            <a:endParaRPr lang="en-US" altLang="ko-KR" sz="2800" dirty="0"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15" name="순서도: 처리 14">
            <a:extLst>
              <a:ext uri="{FF2B5EF4-FFF2-40B4-BE49-F238E27FC236}">
                <a16:creationId xmlns:a16="http://schemas.microsoft.com/office/drawing/2014/main" id="{58B585DF-3AE8-4FBF-B5BD-71B22B12FD54}"/>
              </a:ext>
            </a:extLst>
          </p:cNvPr>
          <p:cNvSpPr/>
          <p:nvPr/>
        </p:nvSpPr>
        <p:spPr>
          <a:xfrm>
            <a:off x="781050" y="3111500"/>
            <a:ext cx="4578346" cy="2565400"/>
          </a:xfrm>
          <a:prstGeom prst="flowChartProcess">
            <a:avLst/>
          </a:prstGeom>
          <a:solidFill>
            <a:srgbClr val="5884E3">
              <a:alpha val="1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순서도: 처리 15">
            <a:extLst>
              <a:ext uri="{FF2B5EF4-FFF2-40B4-BE49-F238E27FC236}">
                <a16:creationId xmlns:a16="http://schemas.microsoft.com/office/drawing/2014/main" id="{253D110A-44F8-4CAE-95D9-63B45B92B147}"/>
              </a:ext>
            </a:extLst>
          </p:cNvPr>
          <p:cNvSpPr/>
          <p:nvPr/>
        </p:nvSpPr>
        <p:spPr>
          <a:xfrm>
            <a:off x="7015026" y="3111500"/>
            <a:ext cx="4578346" cy="2565400"/>
          </a:xfrm>
          <a:prstGeom prst="flowChartProcess">
            <a:avLst/>
          </a:prstGeom>
          <a:solidFill>
            <a:srgbClr val="5884E3">
              <a:alpha val="1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020E15F-1C97-46A0-B72E-770ED1866155}"/>
              </a:ext>
            </a:extLst>
          </p:cNvPr>
          <p:cNvSpPr txBox="1"/>
          <p:nvPr/>
        </p:nvSpPr>
        <p:spPr>
          <a:xfrm>
            <a:off x="3433500" y="832554"/>
            <a:ext cx="56773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AppleSDGothicNeoH00" panose="02000503000000000000" pitchFamily="2" charset="-127"/>
                <a:ea typeface="AppleSDGothicNeoH00" panose="02000503000000000000" pitchFamily="2" charset="-127"/>
              </a:rPr>
              <a:t>3. </a:t>
            </a:r>
            <a:r>
              <a:rPr lang="ko-KR" altLang="en-US" sz="3200" dirty="0">
                <a:latin typeface="AppleSDGothicNeoH00" panose="02000503000000000000" pitchFamily="2" charset="-127"/>
                <a:ea typeface="AppleSDGothicNeoH00" panose="02000503000000000000" pitchFamily="2" charset="-127"/>
              </a:rPr>
              <a:t>새로운 마케팅 인사이트 도출</a:t>
            </a:r>
          </a:p>
        </p:txBody>
      </p:sp>
      <p:sp>
        <p:nvSpPr>
          <p:cNvPr id="19" name="액자 18">
            <a:extLst>
              <a:ext uri="{FF2B5EF4-FFF2-40B4-BE49-F238E27FC236}">
                <a16:creationId xmlns:a16="http://schemas.microsoft.com/office/drawing/2014/main" id="{C003D0EA-8131-4B47-BCB1-A1878CDF61A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1599"/>
            </a:avLst>
          </a:prstGeom>
          <a:gradFill flip="none" rotWithShape="1">
            <a:gsLst>
              <a:gs pos="50000">
                <a:srgbClr val="A2BAF0"/>
              </a:gs>
              <a:gs pos="23000">
                <a:srgbClr val="1B44A1"/>
              </a:gs>
              <a:gs pos="0">
                <a:srgbClr val="5884E3"/>
              </a:gs>
              <a:gs pos="78000">
                <a:srgbClr val="1B44A1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01180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D285982-88EC-4027-9BFB-2DBD48F09BAC}"/>
              </a:ext>
            </a:extLst>
          </p:cNvPr>
          <p:cNvSpPr/>
          <p:nvPr/>
        </p:nvSpPr>
        <p:spPr>
          <a:xfrm>
            <a:off x="-7526" y="2681258"/>
            <a:ext cx="2991880" cy="352544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reflection blurRad="254000" stA="66000" endPos="19000" dist="889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7AD431B-55B6-4BD5-9620-430D16003EE0}"/>
              </a:ext>
            </a:extLst>
          </p:cNvPr>
          <p:cNvSpPr/>
          <p:nvPr/>
        </p:nvSpPr>
        <p:spPr>
          <a:xfrm>
            <a:off x="2484183" y="2683565"/>
            <a:ext cx="3630691" cy="3525445"/>
          </a:xfrm>
          <a:prstGeom prst="rect">
            <a:avLst/>
          </a:prstGeom>
          <a:solidFill>
            <a:srgbClr val="BCCDF4"/>
          </a:solidFill>
          <a:ln>
            <a:noFill/>
          </a:ln>
          <a:effectLst>
            <a:reflection blurRad="254000" stA="66000" endPos="19000" dist="889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6EA28F7-ABC7-4CAF-9B68-704F0C61E684}"/>
              </a:ext>
            </a:extLst>
          </p:cNvPr>
          <p:cNvSpPr/>
          <p:nvPr/>
        </p:nvSpPr>
        <p:spPr>
          <a:xfrm>
            <a:off x="5454475" y="2685872"/>
            <a:ext cx="3649687" cy="3525445"/>
          </a:xfrm>
          <a:prstGeom prst="rect">
            <a:avLst/>
          </a:prstGeom>
          <a:solidFill>
            <a:srgbClr val="94B0ED"/>
          </a:solidFill>
          <a:ln>
            <a:noFill/>
          </a:ln>
          <a:effectLst>
            <a:reflection blurRad="254000" stA="66000" endPos="19000" dist="889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2690059-16EE-415A-8B00-5F8E49B2DE51}"/>
              </a:ext>
            </a:extLst>
          </p:cNvPr>
          <p:cNvSpPr/>
          <p:nvPr/>
        </p:nvSpPr>
        <p:spPr>
          <a:xfrm>
            <a:off x="8689129" y="2681258"/>
            <a:ext cx="3497315" cy="3525445"/>
          </a:xfrm>
          <a:prstGeom prst="rect">
            <a:avLst/>
          </a:prstGeom>
          <a:solidFill>
            <a:srgbClr val="6D87C3"/>
          </a:solidFill>
          <a:ln>
            <a:noFill/>
          </a:ln>
          <a:effectLst>
            <a:reflection blurRad="254000" stA="66000" endPos="19000" dist="889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Picture 2" descr="Image result for samsung logo">
            <a:extLst>
              <a:ext uri="{FF2B5EF4-FFF2-40B4-BE49-F238E27FC236}">
                <a16:creationId xmlns:a16="http://schemas.microsoft.com/office/drawing/2014/main" id="{15F724C6-E54B-4FC4-9A01-D5220DCFCC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6081" y="-194813"/>
            <a:ext cx="1677513" cy="1105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28324F54-BBEE-4FFA-B5D3-B31D7A6025E9}"/>
              </a:ext>
            </a:extLst>
          </p:cNvPr>
          <p:cNvSpPr txBox="1"/>
          <p:nvPr/>
        </p:nvSpPr>
        <p:spPr>
          <a:xfrm>
            <a:off x="234037" y="3774654"/>
            <a:ext cx="253529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lnSpc>
                <a:spcPct val="200000"/>
              </a:lnSpc>
              <a:buFont typeface="Wingdings" panose="05000000000000000000" pitchFamily="2" charset="2"/>
              <a:buChar char="v"/>
              <a:defRPr sz="2000">
                <a:solidFill>
                  <a:schemeClr val="bg2">
                    <a:lumMod val="2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defRPr>
            </a:lvl1pPr>
          </a:lstStyle>
          <a:p>
            <a:r>
              <a:rPr lang="ko-KR" altLang="en-US" dirty="0" err="1"/>
              <a:t>에어드레서란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C545FBB-992D-48BD-913F-07D6BD40B6C9}"/>
              </a:ext>
            </a:extLst>
          </p:cNvPr>
          <p:cNvSpPr txBox="1"/>
          <p:nvPr/>
        </p:nvSpPr>
        <p:spPr>
          <a:xfrm>
            <a:off x="2671108" y="3742642"/>
            <a:ext cx="2786395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lnSpc>
                <a:spcPct val="200000"/>
              </a:lnSpc>
              <a:buFont typeface="Wingdings" panose="05000000000000000000" pitchFamily="2" charset="2"/>
              <a:buChar char="v"/>
              <a:defRPr sz="2000">
                <a:solidFill>
                  <a:schemeClr val="bg2">
                    <a:lumMod val="2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defRPr>
            </a:lvl1pPr>
          </a:lstStyle>
          <a:p>
            <a:r>
              <a:rPr lang="ko-KR" altLang="en-US" dirty="0"/>
              <a:t>가전제품 시장 동향</a:t>
            </a:r>
            <a:endParaRPr lang="en-US" altLang="ko-KR" dirty="0"/>
          </a:p>
          <a:p>
            <a:r>
              <a:rPr lang="ko-KR" altLang="en-US" dirty="0"/>
              <a:t>의류관리기 시장 동향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D7C3834-22C7-449B-8CAF-630E79BC9CD1}"/>
              </a:ext>
            </a:extLst>
          </p:cNvPr>
          <p:cNvSpPr txBox="1"/>
          <p:nvPr/>
        </p:nvSpPr>
        <p:spPr>
          <a:xfrm>
            <a:off x="5736873" y="3793010"/>
            <a:ext cx="2771439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소셜 데이터 수집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데이터 분석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새로운 인사이트 도출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FE8E08C-E860-4134-A5E7-D9EB4FD09568}"/>
              </a:ext>
            </a:extLst>
          </p:cNvPr>
          <p:cNvSpPr txBox="1"/>
          <p:nvPr/>
        </p:nvSpPr>
        <p:spPr>
          <a:xfrm>
            <a:off x="8963449" y="3774654"/>
            <a:ext cx="2948675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lnSpc>
                <a:spcPct val="200000"/>
              </a:lnSpc>
              <a:buFont typeface="Wingdings" panose="05000000000000000000" pitchFamily="2" charset="2"/>
              <a:buChar char="v"/>
              <a:defRPr sz="2000">
                <a:solidFill>
                  <a:schemeClr val="bg2">
                    <a:lumMod val="2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defRPr>
            </a:lvl1pPr>
          </a:lstStyle>
          <a:p>
            <a:r>
              <a:rPr lang="en-US" altLang="ko-KR" dirty="0"/>
              <a:t> ‘</a:t>
            </a:r>
            <a:r>
              <a:rPr lang="ko-KR" altLang="en-US" dirty="0"/>
              <a:t>옷의 </a:t>
            </a:r>
            <a:r>
              <a:rPr lang="ko-KR" altLang="en-US"/>
              <a:t>건강도 챙겨요</a:t>
            </a:r>
            <a:r>
              <a:rPr lang="en-US" altLang="ko-KR" dirty="0"/>
              <a:t>’</a:t>
            </a:r>
          </a:p>
          <a:p>
            <a:r>
              <a:rPr lang="en-US" altLang="ko-KR" dirty="0"/>
              <a:t> ‘</a:t>
            </a:r>
            <a:r>
              <a:rPr lang="ko-KR" altLang="en-US" dirty="0"/>
              <a:t>코인 </a:t>
            </a:r>
            <a:r>
              <a:rPr lang="ko-KR" altLang="en-US" dirty="0" err="1"/>
              <a:t>에어드레서</a:t>
            </a:r>
            <a:r>
              <a:rPr lang="ko-KR" altLang="en-US" dirty="0"/>
              <a:t>＇</a:t>
            </a:r>
          </a:p>
          <a:p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A079EA8-C748-4DF2-A270-544D3A2ADC97}"/>
              </a:ext>
            </a:extLst>
          </p:cNvPr>
          <p:cNvSpPr/>
          <p:nvPr/>
        </p:nvSpPr>
        <p:spPr>
          <a:xfrm>
            <a:off x="416043" y="646683"/>
            <a:ext cx="332975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dirty="0">
                <a:ln w="0"/>
                <a:solidFill>
                  <a:schemeClr val="accent1">
                    <a:lumMod val="75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  <a:latin typeface="AppleSDGothicNeoB00" panose="02000503000000000000" pitchFamily="2" charset="-127"/>
                <a:ea typeface="AppleSDGothicNeoB00" panose="02000503000000000000" pitchFamily="2" charset="-127"/>
              </a:rPr>
              <a:t>C</a:t>
            </a:r>
            <a:r>
              <a:rPr lang="en-US" altLang="ko-KR" sz="5400" dirty="0">
                <a:ln w="0"/>
                <a:solidFill>
                  <a:schemeClr val="bg2">
                    <a:lumMod val="25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  <a:latin typeface="AppleSDGothicNeoB00" panose="02000503000000000000" pitchFamily="2" charset="-127"/>
                <a:ea typeface="AppleSDGothicNeoB00" panose="02000503000000000000" pitchFamily="2" charset="-127"/>
              </a:rPr>
              <a:t>ontent</a:t>
            </a:r>
            <a:r>
              <a:rPr lang="en-US" altLang="ko-KR" sz="5400" dirty="0">
                <a:ln w="0"/>
                <a:solidFill>
                  <a:schemeClr val="accent1">
                    <a:lumMod val="75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  <a:latin typeface="AppleSDGothicNeoB00" panose="02000503000000000000" pitchFamily="2" charset="-127"/>
                <a:ea typeface="AppleSDGothicNeoB00" panose="02000503000000000000" pitchFamily="2" charset="-127"/>
              </a:rPr>
              <a:t>s</a:t>
            </a:r>
            <a:r>
              <a:rPr lang="en-US" altLang="ko-KR" sz="54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 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979A7733-9AA1-4159-ABDE-3341C38E613B}"/>
              </a:ext>
            </a:extLst>
          </p:cNvPr>
          <p:cNvGrpSpPr/>
          <p:nvPr/>
        </p:nvGrpSpPr>
        <p:grpSpPr>
          <a:xfrm>
            <a:off x="309323" y="2319762"/>
            <a:ext cx="1858011" cy="716087"/>
            <a:chOff x="184149" y="2712720"/>
            <a:chExt cx="1858011" cy="716087"/>
          </a:xfrm>
          <a:solidFill>
            <a:schemeClr val="bg2">
              <a:lumMod val="50000"/>
            </a:schemeClr>
          </a:solidFill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245A444-B0B0-4461-9FCF-B7212F251BB4}"/>
                </a:ext>
              </a:extLst>
            </p:cNvPr>
            <p:cNvSpPr/>
            <p:nvPr/>
          </p:nvSpPr>
          <p:spPr>
            <a:xfrm>
              <a:off x="184149" y="2712720"/>
              <a:ext cx="1858011" cy="4001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err="1">
                  <a:latin typeface="Abadi" panose="020B0604020202020204" pitchFamily="34" charset="0"/>
                </a:rPr>
                <a:t>Chapter</a:t>
              </a:r>
              <a:r>
                <a:rPr lang="en-US" altLang="ko-KR" sz="2000" dirty="0" err="1">
                  <a:latin typeface="Abadi" panose="020B0604020202020204" pitchFamily="34" charset="0"/>
                </a:rPr>
                <a:t>Ⅰ</a:t>
              </a:r>
              <a:endParaRPr lang="ko-KR" altLang="en-US" sz="2000" dirty="0"/>
            </a:p>
          </p:txBody>
        </p:sp>
        <p:sp>
          <p:nvSpPr>
            <p:cNvPr id="9" name="이등변 삼각형 8">
              <a:extLst>
                <a:ext uri="{FF2B5EF4-FFF2-40B4-BE49-F238E27FC236}">
                  <a16:creationId xmlns:a16="http://schemas.microsoft.com/office/drawing/2014/main" id="{3EE2D805-CB92-4A47-81FE-126B6035C46A}"/>
                </a:ext>
              </a:extLst>
            </p:cNvPr>
            <p:cNvSpPr/>
            <p:nvPr/>
          </p:nvSpPr>
          <p:spPr>
            <a:xfrm rot="10800000">
              <a:off x="184149" y="3112830"/>
              <a:ext cx="301555" cy="315977"/>
            </a:xfrm>
            <a:custGeom>
              <a:avLst/>
              <a:gdLst>
                <a:gd name="connsiteX0" fmla="*/ 0 w 298907"/>
                <a:gd name="connsiteY0" fmla="*/ 325507 h 325507"/>
                <a:gd name="connsiteX1" fmla="*/ 149454 w 298907"/>
                <a:gd name="connsiteY1" fmla="*/ 0 h 325507"/>
                <a:gd name="connsiteX2" fmla="*/ 298907 w 298907"/>
                <a:gd name="connsiteY2" fmla="*/ 325507 h 325507"/>
                <a:gd name="connsiteX3" fmla="*/ 0 w 298907"/>
                <a:gd name="connsiteY3" fmla="*/ 325507 h 325507"/>
                <a:gd name="connsiteX0" fmla="*/ 2648 w 301555"/>
                <a:gd name="connsiteY0" fmla="*/ 315977 h 315977"/>
                <a:gd name="connsiteX1" fmla="*/ 0 w 301555"/>
                <a:gd name="connsiteY1" fmla="*/ 0 h 315977"/>
                <a:gd name="connsiteX2" fmla="*/ 301555 w 301555"/>
                <a:gd name="connsiteY2" fmla="*/ 315977 h 315977"/>
                <a:gd name="connsiteX3" fmla="*/ 2648 w 301555"/>
                <a:gd name="connsiteY3" fmla="*/ 315977 h 315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1555" h="315977">
                  <a:moveTo>
                    <a:pt x="2648" y="315977"/>
                  </a:moveTo>
                  <a:cubicBezTo>
                    <a:pt x="1765" y="210651"/>
                    <a:pt x="883" y="105326"/>
                    <a:pt x="0" y="0"/>
                  </a:cubicBezTo>
                  <a:lnTo>
                    <a:pt x="301555" y="315977"/>
                  </a:lnTo>
                  <a:lnTo>
                    <a:pt x="2648" y="315977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68EA70B-7E17-45A7-86CA-AF61D9588DCD}"/>
              </a:ext>
            </a:extLst>
          </p:cNvPr>
          <p:cNvSpPr/>
          <p:nvPr/>
        </p:nvSpPr>
        <p:spPr>
          <a:xfrm>
            <a:off x="2972249" y="2319762"/>
            <a:ext cx="1858011" cy="40011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badi" panose="020B0604020202020204" pitchFamily="34" charset="0"/>
              </a:rPr>
              <a:t>Chapter </a:t>
            </a:r>
            <a:r>
              <a:rPr lang="en-US" altLang="ko-KR" sz="2000" dirty="0">
                <a:latin typeface="Abadi" panose="020B0604020202020204" pitchFamily="34" charset="0"/>
              </a:rPr>
              <a:t>Ⅱ</a:t>
            </a:r>
            <a:endParaRPr lang="ko-KR" altLang="en-US" sz="2000" dirty="0"/>
          </a:p>
        </p:txBody>
      </p:sp>
      <p:sp>
        <p:nvSpPr>
          <p:cNvPr id="40" name="이등변 삼각형 8">
            <a:extLst>
              <a:ext uri="{FF2B5EF4-FFF2-40B4-BE49-F238E27FC236}">
                <a16:creationId xmlns:a16="http://schemas.microsoft.com/office/drawing/2014/main" id="{46A6F5BB-23B0-4823-88FB-7D3A9639C207}"/>
              </a:ext>
            </a:extLst>
          </p:cNvPr>
          <p:cNvSpPr/>
          <p:nvPr/>
        </p:nvSpPr>
        <p:spPr>
          <a:xfrm rot="10800000">
            <a:off x="2972249" y="2719872"/>
            <a:ext cx="301555" cy="315977"/>
          </a:xfrm>
          <a:custGeom>
            <a:avLst/>
            <a:gdLst>
              <a:gd name="connsiteX0" fmla="*/ 0 w 298907"/>
              <a:gd name="connsiteY0" fmla="*/ 325507 h 325507"/>
              <a:gd name="connsiteX1" fmla="*/ 149454 w 298907"/>
              <a:gd name="connsiteY1" fmla="*/ 0 h 325507"/>
              <a:gd name="connsiteX2" fmla="*/ 298907 w 298907"/>
              <a:gd name="connsiteY2" fmla="*/ 325507 h 325507"/>
              <a:gd name="connsiteX3" fmla="*/ 0 w 298907"/>
              <a:gd name="connsiteY3" fmla="*/ 325507 h 325507"/>
              <a:gd name="connsiteX0" fmla="*/ 2648 w 301555"/>
              <a:gd name="connsiteY0" fmla="*/ 315977 h 315977"/>
              <a:gd name="connsiteX1" fmla="*/ 0 w 301555"/>
              <a:gd name="connsiteY1" fmla="*/ 0 h 315977"/>
              <a:gd name="connsiteX2" fmla="*/ 301555 w 301555"/>
              <a:gd name="connsiteY2" fmla="*/ 315977 h 315977"/>
              <a:gd name="connsiteX3" fmla="*/ 2648 w 301555"/>
              <a:gd name="connsiteY3" fmla="*/ 315977 h 315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1555" h="315977">
                <a:moveTo>
                  <a:pt x="2648" y="315977"/>
                </a:moveTo>
                <a:cubicBezTo>
                  <a:pt x="1765" y="210651"/>
                  <a:pt x="883" y="105326"/>
                  <a:pt x="0" y="0"/>
                </a:cubicBezTo>
                <a:lnTo>
                  <a:pt x="301555" y="315977"/>
                </a:lnTo>
                <a:lnTo>
                  <a:pt x="2648" y="315977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9F49E2E-106E-4430-99B8-A6FA648B7448}"/>
              </a:ext>
            </a:extLst>
          </p:cNvPr>
          <p:cNvSpPr/>
          <p:nvPr/>
        </p:nvSpPr>
        <p:spPr>
          <a:xfrm>
            <a:off x="6103761" y="2285763"/>
            <a:ext cx="1858011" cy="40011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badi" panose="020B0604020202020204" pitchFamily="34" charset="0"/>
              </a:rPr>
              <a:t>Chapter </a:t>
            </a:r>
            <a:r>
              <a:rPr lang="en-US" altLang="ko-KR" sz="2000" dirty="0">
                <a:latin typeface="Abadi" panose="020B0604020202020204" pitchFamily="34" charset="0"/>
              </a:rPr>
              <a:t>Ⅲ</a:t>
            </a:r>
            <a:endParaRPr lang="ko-KR" altLang="en-US" sz="2000" dirty="0"/>
          </a:p>
        </p:txBody>
      </p:sp>
      <p:sp>
        <p:nvSpPr>
          <p:cNvPr id="42" name="이등변 삼각형 8">
            <a:extLst>
              <a:ext uri="{FF2B5EF4-FFF2-40B4-BE49-F238E27FC236}">
                <a16:creationId xmlns:a16="http://schemas.microsoft.com/office/drawing/2014/main" id="{29E82775-1160-4052-9473-5818A2A3C6AF}"/>
              </a:ext>
            </a:extLst>
          </p:cNvPr>
          <p:cNvSpPr/>
          <p:nvPr/>
        </p:nvSpPr>
        <p:spPr>
          <a:xfrm rot="10800000">
            <a:off x="6103761" y="2685873"/>
            <a:ext cx="301555" cy="315977"/>
          </a:xfrm>
          <a:custGeom>
            <a:avLst/>
            <a:gdLst>
              <a:gd name="connsiteX0" fmla="*/ 0 w 298907"/>
              <a:gd name="connsiteY0" fmla="*/ 325507 h 325507"/>
              <a:gd name="connsiteX1" fmla="*/ 149454 w 298907"/>
              <a:gd name="connsiteY1" fmla="*/ 0 h 325507"/>
              <a:gd name="connsiteX2" fmla="*/ 298907 w 298907"/>
              <a:gd name="connsiteY2" fmla="*/ 325507 h 325507"/>
              <a:gd name="connsiteX3" fmla="*/ 0 w 298907"/>
              <a:gd name="connsiteY3" fmla="*/ 325507 h 325507"/>
              <a:gd name="connsiteX0" fmla="*/ 2648 w 301555"/>
              <a:gd name="connsiteY0" fmla="*/ 315977 h 315977"/>
              <a:gd name="connsiteX1" fmla="*/ 0 w 301555"/>
              <a:gd name="connsiteY1" fmla="*/ 0 h 315977"/>
              <a:gd name="connsiteX2" fmla="*/ 301555 w 301555"/>
              <a:gd name="connsiteY2" fmla="*/ 315977 h 315977"/>
              <a:gd name="connsiteX3" fmla="*/ 2648 w 301555"/>
              <a:gd name="connsiteY3" fmla="*/ 315977 h 315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1555" h="315977">
                <a:moveTo>
                  <a:pt x="2648" y="315977"/>
                </a:moveTo>
                <a:cubicBezTo>
                  <a:pt x="1765" y="210651"/>
                  <a:pt x="883" y="105326"/>
                  <a:pt x="0" y="0"/>
                </a:cubicBezTo>
                <a:lnTo>
                  <a:pt x="301555" y="315977"/>
                </a:lnTo>
                <a:lnTo>
                  <a:pt x="2648" y="315977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A7468DD1-42D0-45D6-9BFF-A7F32867E89E}"/>
              </a:ext>
            </a:extLst>
          </p:cNvPr>
          <p:cNvSpPr/>
          <p:nvPr/>
        </p:nvSpPr>
        <p:spPr>
          <a:xfrm>
            <a:off x="9090455" y="2323797"/>
            <a:ext cx="1858011" cy="40011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badi" panose="020B0604020202020204" pitchFamily="34" charset="0"/>
              </a:rPr>
              <a:t>Chapter </a:t>
            </a:r>
            <a:r>
              <a:rPr lang="en-US" altLang="ko-KR" sz="2000" dirty="0">
                <a:latin typeface="Abadi" panose="020B0604020202020204" pitchFamily="34" charset="0"/>
              </a:rPr>
              <a:t>Ⅳ</a:t>
            </a:r>
            <a:endParaRPr lang="ko-KR" altLang="en-US" sz="2000" dirty="0"/>
          </a:p>
        </p:txBody>
      </p:sp>
      <p:sp>
        <p:nvSpPr>
          <p:cNvPr id="44" name="이등변 삼각형 8">
            <a:extLst>
              <a:ext uri="{FF2B5EF4-FFF2-40B4-BE49-F238E27FC236}">
                <a16:creationId xmlns:a16="http://schemas.microsoft.com/office/drawing/2014/main" id="{5ABC1F68-4C0A-4EC3-999F-483E964E6718}"/>
              </a:ext>
            </a:extLst>
          </p:cNvPr>
          <p:cNvSpPr/>
          <p:nvPr/>
        </p:nvSpPr>
        <p:spPr>
          <a:xfrm rot="10800000">
            <a:off x="9090455" y="2723907"/>
            <a:ext cx="301555" cy="315977"/>
          </a:xfrm>
          <a:custGeom>
            <a:avLst/>
            <a:gdLst>
              <a:gd name="connsiteX0" fmla="*/ 0 w 298907"/>
              <a:gd name="connsiteY0" fmla="*/ 325507 h 325507"/>
              <a:gd name="connsiteX1" fmla="*/ 149454 w 298907"/>
              <a:gd name="connsiteY1" fmla="*/ 0 h 325507"/>
              <a:gd name="connsiteX2" fmla="*/ 298907 w 298907"/>
              <a:gd name="connsiteY2" fmla="*/ 325507 h 325507"/>
              <a:gd name="connsiteX3" fmla="*/ 0 w 298907"/>
              <a:gd name="connsiteY3" fmla="*/ 325507 h 325507"/>
              <a:gd name="connsiteX0" fmla="*/ 2648 w 301555"/>
              <a:gd name="connsiteY0" fmla="*/ 315977 h 315977"/>
              <a:gd name="connsiteX1" fmla="*/ 0 w 301555"/>
              <a:gd name="connsiteY1" fmla="*/ 0 h 315977"/>
              <a:gd name="connsiteX2" fmla="*/ 301555 w 301555"/>
              <a:gd name="connsiteY2" fmla="*/ 315977 h 315977"/>
              <a:gd name="connsiteX3" fmla="*/ 2648 w 301555"/>
              <a:gd name="connsiteY3" fmla="*/ 315977 h 315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1555" h="315977">
                <a:moveTo>
                  <a:pt x="2648" y="315977"/>
                </a:moveTo>
                <a:cubicBezTo>
                  <a:pt x="1765" y="210651"/>
                  <a:pt x="883" y="105326"/>
                  <a:pt x="0" y="0"/>
                </a:cubicBezTo>
                <a:lnTo>
                  <a:pt x="301555" y="315977"/>
                </a:lnTo>
                <a:lnTo>
                  <a:pt x="2648" y="315977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A089536-6A65-4052-9402-21E31B0AE1C5}"/>
              </a:ext>
            </a:extLst>
          </p:cNvPr>
          <p:cNvSpPr txBox="1"/>
          <p:nvPr/>
        </p:nvSpPr>
        <p:spPr>
          <a:xfrm>
            <a:off x="241482" y="3078313"/>
            <a:ext cx="209488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500" dirty="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제품소개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87AD94C-6D27-4065-A75C-B78F20D103C4}"/>
              </a:ext>
            </a:extLst>
          </p:cNvPr>
          <p:cNvSpPr txBox="1"/>
          <p:nvPr/>
        </p:nvSpPr>
        <p:spPr>
          <a:xfrm>
            <a:off x="3016863" y="3078313"/>
            <a:ext cx="209488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500" dirty="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시장분석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D146BE6-1FAC-4589-834F-6DD6629F2D79}"/>
              </a:ext>
            </a:extLst>
          </p:cNvPr>
          <p:cNvSpPr txBox="1"/>
          <p:nvPr/>
        </p:nvSpPr>
        <p:spPr>
          <a:xfrm>
            <a:off x="5890102" y="3078313"/>
            <a:ext cx="2464981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500" dirty="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데이터분석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BD8E6B6-006D-401E-BC7B-E81B229446AF}"/>
              </a:ext>
            </a:extLst>
          </p:cNvPr>
          <p:cNvSpPr txBox="1"/>
          <p:nvPr/>
        </p:nvSpPr>
        <p:spPr>
          <a:xfrm>
            <a:off x="9091172" y="3078313"/>
            <a:ext cx="269322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500" dirty="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마케팅 전략</a:t>
            </a:r>
          </a:p>
        </p:txBody>
      </p:sp>
    </p:spTree>
    <p:extLst>
      <p:ext uri="{BB962C8B-B14F-4D97-AF65-F5344CB8AC3E}">
        <p14:creationId xmlns:p14="http://schemas.microsoft.com/office/powerpoint/2010/main" val="30638058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8BCAC4D5-FF47-4F89-A72B-F576EE0F4F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2000"/>
                    </a14:imgEffect>
                    <a14:imgEffect>
                      <a14:brightnessContrast bright="19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520" y="-925969"/>
            <a:ext cx="12192000" cy="7936369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194E4AD8-325D-4C9B-A703-100BC9E2211A}"/>
              </a:ext>
            </a:extLst>
          </p:cNvPr>
          <p:cNvSpPr/>
          <p:nvPr/>
        </p:nvSpPr>
        <p:spPr>
          <a:xfrm>
            <a:off x="0" y="290"/>
            <a:ext cx="12192000" cy="6877052"/>
          </a:xfrm>
          <a:prstGeom prst="rect">
            <a:avLst/>
          </a:prstGeom>
          <a:solidFill>
            <a:srgbClr val="6D87C3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687D073D-7416-4FC1-B0E6-8298C0B2CABC}"/>
              </a:ext>
            </a:extLst>
          </p:cNvPr>
          <p:cNvSpPr/>
          <p:nvPr/>
        </p:nvSpPr>
        <p:spPr>
          <a:xfrm rot="10800000">
            <a:off x="4440555" y="-60960"/>
            <a:ext cx="7764780" cy="6949733"/>
          </a:xfrm>
          <a:custGeom>
            <a:avLst/>
            <a:gdLst>
              <a:gd name="connsiteX0" fmla="*/ 0 w 7764780"/>
              <a:gd name="connsiteY0" fmla="*/ 0 h 6865620"/>
              <a:gd name="connsiteX1" fmla="*/ 7764780 w 7764780"/>
              <a:gd name="connsiteY1" fmla="*/ 0 h 6865620"/>
              <a:gd name="connsiteX2" fmla="*/ 4693920 w 7764780"/>
              <a:gd name="connsiteY2" fmla="*/ 6865620 h 6865620"/>
              <a:gd name="connsiteX3" fmla="*/ 30480 w 7764780"/>
              <a:gd name="connsiteY3" fmla="*/ 6865620 h 6865620"/>
              <a:gd name="connsiteX4" fmla="*/ 0 w 7764780"/>
              <a:gd name="connsiteY4" fmla="*/ 0 h 6865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64780" h="6865620">
                <a:moveTo>
                  <a:pt x="0" y="0"/>
                </a:moveTo>
                <a:lnTo>
                  <a:pt x="7764780" y="0"/>
                </a:lnTo>
                <a:lnTo>
                  <a:pt x="4693920" y="6865620"/>
                </a:lnTo>
                <a:lnTo>
                  <a:pt x="30480" y="6865620"/>
                </a:lnTo>
                <a:lnTo>
                  <a:pt x="0" y="0"/>
                </a:lnTo>
                <a:close/>
              </a:path>
            </a:pathLst>
          </a:custGeom>
          <a:solidFill>
            <a:srgbClr val="6D87C3">
              <a:alpha val="8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64CE554-9C6E-456D-89EA-552DC44E313C}"/>
              </a:ext>
            </a:extLst>
          </p:cNvPr>
          <p:cNvSpPr txBox="1"/>
          <p:nvPr/>
        </p:nvSpPr>
        <p:spPr>
          <a:xfrm>
            <a:off x="4533877" y="2320374"/>
            <a:ext cx="3712876" cy="193899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>
                    <a:lumMod val="95000"/>
                  </a:schemeClr>
                </a:solidFill>
                <a:effectLst>
                  <a:outerShdw blurRad="292100" dist="355600" dir="9420000" sx="113000" sy="113000" algn="tl">
                    <a:srgbClr val="000000">
                      <a:alpha val="43137"/>
                    </a:srgbClr>
                  </a:outerShdw>
                </a:effectLst>
                <a:latin typeface="AppleSDGothicNeoH00" panose="02000503000000000000" pitchFamily="2" charset="-127"/>
                <a:ea typeface="AppleSDGothicNeoH00" panose="02000503000000000000" pitchFamily="2" charset="-127"/>
              </a:rPr>
              <a:t>0</a:t>
            </a:r>
            <a:r>
              <a:rPr lang="en-US" altLang="ko-KR" sz="6000" dirty="0">
                <a:ln w="31750">
                  <a:noFill/>
                </a:ln>
                <a:solidFill>
                  <a:schemeClr val="bg1">
                    <a:lumMod val="95000"/>
                  </a:schemeClr>
                </a:solidFill>
                <a:effectLst>
                  <a:outerShdw blurRad="292100" dist="355600" dir="9420000" sx="113000" sy="113000" algn="tl">
                    <a:srgbClr val="000000">
                      <a:alpha val="43137"/>
                    </a:srgbClr>
                  </a:outerShdw>
                </a:effectLst>
                <a:latin typeface="AppleSDGothicNeoH00" panose="02000503000000000000" pitchFamily="2" charset="-127"/>
                <a:ea typeface="AppleSDGothicNeoH00" panose="02000503000000000000" pitchFamily="2" charset="-127"/>
              </a:rPr>
              <a:t>4</a:t>
            </a:r>
            <a:r>
              <a:rPr lang="en-US" altLang="ko-KR" sz="6000" dirty="0">
                <a:solidFill>
                  <a:schemeClr val="bg1">
                    <a:lumMod val="95000"/>
                  </a:schemeClr>
                </a:solidFill>
                <a:effectLst>
                  <a:outerShdw blurRad="292100" dist="355600" dir="9420000" sx="113000" sy="113000" algn="tl">
                    <a:srgbClr val="000000">
                      <a:alpha val="43137"/>
                    </a:srgbClr>
                  </a:outerShdw>
                </a:effectLst>
                <a:latin typeface="AppleSDGothicNeoH00" panose="02000503000000000000" pitchFamily="2" charset="-127"/>
                <a:ea typeface="AppleSDGothicNeoH00" panose="02000503000000000000" pitchFamily="2" charset="-127"/>
              </a:rPr>
              <a:t>.</a:t>
            </a:r>
          </a:p>
          <a:p>
            <a:pPr algn="ctr"/>
            <a:r>
              <a:rPr lang="ko-KR" altLang="en-US" sz="6000" dirty="0">
                <a:solidFill>
                  <a:schemeClr val="bg1">
                    <a:lumMod val="95000"/>
                  </a:schemeClr>
                </a:solidFill>
                <a:effectLst>
                  <a:outerShdw blurRad="292100" dist="355600" dir="9420000" sx="113000" sy="113000" algn="tl">
                    <a:srgbClr val="000000">
                      <a:alpha val="43137"/>
                    </a:srgbClr>
                  </a:outerShdw>
                </a:effectLst>
                <a:latin typeface="AppleSDGothicNeoH00" panose="02000503000000000000" pitchFamily="2" charset="-127"/>
                <a:ea typeface="AppleSDGothicNeoH00" panose="02000503000000000000" pitchFamily="2" charset="-127"/>
              </a:rPr>
              <a:t>마케팅 제안</a:t>
            </a:r>
          </a:p>
        </p:txBody>
      </p:sp>
      <p:pic>
        <p:nvPicPr>
          <p:cNvPr id="10" name="Picture 2" descr="Image result for samsung logo">
            <a:extLst>
              <a:ext uri="{FF2B5EF4-FFF2-40B4-BE49-F238E27FC236}">
                <a16:creationId xmlns:a16="http://schemas.microsoft.com/office/drawing/2014/main" id="{28862ED7-3F35-4D54-B954-F635FBD03C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6081" y="-171663"/>
            <a:ext cx="1677513" cy="1105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97890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94E4AD8-325D-4C9B-A703-100BC9E2211A}"/>
              </a:ext>
            </a:extLst>
          </p:cNvPr>
          <p:cNvSpPr/>
          <p:nvPr/>
        </p:nvSpPr>
        <p:spPr>
          <a:xfrm>
            <a:off x="-68580" y="-37664"/>
            <a:ext cx="12344400" cy="7185224"/>
          </a:xfrm>
          <a:prstGeom prst="rect">
            <a:avLst/>
          </a:prstGeom>
          <a:solidFill>
            <a:srgbClr val="6D87C3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687D073D-7416-4FC1-B0E6-8298C0B2CABC}"/>
              </a:ext>
            </a:extLst>
          </p:cNvPr>
          <p:cNvSpPr/>
          <p:nvPr/>
        </p:nvSpPr>
        <p:spPr>
          <a:xfrm rot="10800000">
            <a:off x="4440554" y="-171663"/>
            <a:ext cx="7941945" cy="7049004"/>
          </a:xfrm>
          <a:custGeom>
            <a:avLst/>
            <a:gdLst>
              <a:gd name="connsiteX0" fmla="*/ 0 w 7764780"/>
              <a:gd name="connsiteY0" fmla="*/ 0 h 6865620"/>
              <a:gd name="connsiteX1" fmla="*/ 7764780 w 7764780"/>
              <a:gd name="connsiteY1" fmla="*/ 0 h 6865620"/>
              <a:gd name="connsiteX2" fmla="*/ 4693920 w 7764780"/>
              <a:gd name="connsiteY2" fmla="*/ 6865620 h 6865620"/>
              <a:gd name="connsiteX3" fmla="*/ 30480 w 7764780"/>
              <a:gd name="connsiteY3" fmla="*/ 6865620 h 6865620"/>
              <a:gd name="connsiteX4" fmla="*/ 0 w 7764780"/>
              <a:gd name="connsiteY4" fmla="*/ 0 h 6865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64780" h="6865620">
                <a:moveTo>
                  <a:pt x="0" y="0"/>
                </a:moveTo>
                <a:lnTo>
                  <a:pt x="7764780" y="0"/>
                </a:lnTo>
                <a:lnTo>
                  <a:pt x="4693920" y="6865620"/>
                </a:lnTo>
                <a:lnTo>
                  <a:pt x="30480" y="6865620"/>
                </a:lnTo>
                <a:lnTo>
                  <a:pt x="0" y="0"/>
                </a:lnTo>
                <a:close/>
              </a:path>
            </a:pathLst>
          </a:custGeom>
          <a:solidFill>
            <a:srgbClr val="6D87C3">
              <a:alpha val="8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64CE554-9C6E-456D-89EA-552DC44E313C}"/>
              </a:ext>
            </a:extLst>
          </p:cNvPr>
          <p:cNvSpPr txBox="1"/>
          <p:nvPr/>
        </p:nvSpPr>
        <p:spPr>
          <a:xfrm>
            <a:off x="3140704" y="1901274"/>
            <a:ext cx="5910592" cy="286232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dirty="0">
                <a:effectLst>
                  <a:outerShdw blurRad="292100" dist="355600" dir="9420000" sx="113000" sy="113000" algn="tl">
                    <a:srgbClr val="000000">
                      <a:alpha val="43137"/>
                    </a:srgbClr>
                  </a:outerShdw>
                </a:effectLst>
                <a:latin typeface="AppleSDGothicNeoH00" panose="02000503000000000000" pitchFamily="2" charset="-127"/>
                <a:ea typeface="AppleSDGothicNeoH00" panose="02000503000000000000" pitchFamily="2" charset="-127"/>
              </a:rPr>
              <a:t>4 - 1</a:t>
            </a:r>
          </a:p>
          <a:p>
            <a:pPr algn="ctr"/>
            <a:r>
              <a:rPr lang="ko-KR" altLang="en-US" sz="6000" dirty="0">
                <a:ln>
                  <a:solidFill>
                    <a:srgbClr val="00B0F0"/>
                  </a:solidFill>
                </a:ln>
                <a:effectLst>
                  <a:outerShdw blurRad="292100" dist="355600" dir="9420000" sx="113000" sy="113000" algn="tl">
                    <a:srgbClr val="000000">
                      <a:alpha val="43137"/>
                    </a:srgbClr>
                  </a:outerShdw>
                </a:effectLst>
                <a:latin typeface="AppleSDGothicNeoH00" panose="02000503000000000000" pitchFamily="2" charset="-127"/>
                <a:ea typeface="AppleSDGothicNeoH00" panose="02000503000000000000" pitchFamily="2" charset="-127"/>
              </a:rPr>
              <a:t>강</a:t>
            </a:r>
            <a:r>
              <a:rPr lang="ko-KR" altLang="en-US" sz="6000" dirty="0">
                <a:effectLst>
                  <a:outerShdw blurRad="292100" dist="355600" dir="9420000" sx="113000" sy="113000" algn="tl">
                    <a:srgbClr val="000000">
                      <a:alpha val="43137"/>
                    </a:srgbClr>
                  </a:outerShdw>
                </a:effectLst>
                <a:latin typeface="AppleSDGothicNeoH00" panose="02000503000000000000" pitchFamily="2" charset="-127"/>
                <a:ea typeface="AppleSDGothicNeoH00" panose="02000503000000000000" pitchFamily="2" charset="-127"/>
              </a:rPr>
              <a:t>점은 </a:t>
            </a:r>
            <a:r>
              <a:rPr lang="ko-KR" altLang="en-US" sz="6000" dirty="0">
                <a:ln>
                  <a:solidFill>
                    <a:srgbClr val="00B0F0"/>
                  </a:solidFill>
                </a:ln>
                <a:effectLst>
                  <a:outerShdw blurRad="292100" dist="355600" dir="9420000" sx="113000" sy="113000" algn="tl">
                    <a:srgbClr val="000000">
                      <a:alpha val="43137"/>
                    </a:srgbClr>
                  </a:outerShdw>
                </a:effectLst>
                <a:latin typeface="AppleSDGothicNeoH00" panose="02000503000000000000" pitchFamily="2" charset="-127"/>
                <a:ea typeface="AppleSDGothicNeoH00" panose="02000503000000000000" pitchFamily="2" charset="-127"/>
              </a:rPr>
              <a:t>강</a:t>
            </a:r>
            <a:r>
              <a:rPr lang="ko-KR" altLang="en-US" sz="6000" dirty="0">
                <a:effectLst>
                  <a:outerShdw blurRad="292100" dist="355600" dir="9420000" sx="113000" sy="113000" algn="tl">
                    <a:srgbClr val="000000">
                      <a:alpha val="43137"/>
                    </a:srgbClr>
                  </a:outerShdw>
                </a:effectLst>
                <a:latin typeface="AppleSDGothicNeoH00" panose="02000503000000000000" pitchFamily="2" charset="-127"/>
                <a:ea typeface="AppleSDGothicNeoH00" panose="02000503000000000000" pitchFamily="2" charset="-127"/>
              </a:rPr>
              <a:t>하게</a:t>
            </a:r>
            <a:r>
              <a:rPr lang="en-US" altLang="ko-KR" sz="6000" dirty="0">
                <a:effectLst>
                  <a:outerShdw blurRad="292100" dist="355600" dir="9420000" sx="113000" sy="113000" algn="tl">
                    <a:srgbClr val="000000">
                      <a:alpha val="43137"/>
                    </a:srgbClr>
                  </a:outerShdw>
                </a:effectLst>
                <a:latin typeface="AppleSDGothicNeoH00" panose="02000503000000000000" pitchFamily="2" charset="-127"/>
                <a:ea typeface="AppleSDGothicNeoH00" panose="02000503000000000000" pitchFamily="2" charset="-127"/>
              </a:rPr>
              <a:t>!</a:t>
            </a:r>
          </a:p>
          <a:p>
            <a:pPr algn="ctr"/>
            <a:r>
              <a:rPr lang="ko-KR" altLang="en-US" sz="6000" dirty="0">
                <a:ln>
                  <a:solidFill>
                    <a:srgbClr val="5884E3"/>
                  </a:solidFill>
                </a:ln>
                <a:solidFill>
                  <a:srgbClr val="0C4DA2"/>
                </a:solidFill>
                <a:effectLst>
                  <a:outerShdw blurRad="292100" dist="355600" dir="9420000" sx="113000" sy="113000" algn="tl">
                    <a:srgbClr val="000000">
                      <a:alpha val="43137"/>
                    </a:srgbClr>
                  </a:outerShdw>
                </a:effectLst>
                <a:latin typeface="AppleSDGothicNeoH00" panose="02000503000000000000" pitchFamily="2" charset="-127"/>
                <a:ea typeface="AppleSDGothicNeoH00" panose="02000503000000000000" pitchFamily="2" charset="-127"/>
              </a:rPr>
              <a:t>미세먼지</a:t>
            </a:r>
            <a:r>
              <a:rPr lang="ko-KR" altLang="en-US" sz="6000" dirty="0">
                <a:effectLst>
                  <a:outerShdw blurRad="292100" dist="355600" dir="9420000" sx="113000" sy="113000" algn="tl">
                    <a:srgbClr val="000000">
                      <a:alpha val="43137"/>
                    </a:srgbClr>
                  </a:outerShdw>
                </a:effectLst>
                <a:latin typeface="AppleSDGothicNeoH00" panose="02000503000000000000" pitchFamily="2" charset="-127"/>
                <a:ea typeface="AppleSDGothicNeoH00" panose="02000503000000000000" pitchFamily="2" charset="-127"/>
              </a:rPr>
              <a:t> 강화 전략</a:t>
            </a:r>
            <a:endParaRPr lang="en-US" altLang="ko-KR" sz="6000" dirty="0">
              <a:effectLst>
                <a:outerShdw blurRad="292100" dist="355600" dir="9420000" sx="113000" sy="113000" algn="tl">
                  <a:srgbClr val="000000">
                    <a:alpha val="43137"/>
                  </a:srgbClr>
                </a:outerShdw>
              </a:effectLst>
              <a:latin typeface="AppleSDGothicNeoH00" panose="02000503000000000000" pitchFamily="2" charset="-127"/>
              <a:ea typeface="AppleSDGothicNeoH00" panose="02000503000000000000" pitchFamily="2" charset="-127"/>
            </a:endParaRPr>
          </a:p>
        </p:txBody>
      </p:sp>
      <p:pic>
        <p:nvPicPr>
          <p:cNvPr id="10" name="Picture 2" descr="Image result for samsung logo">
            <a:extLst>
              <a:ext uri="{FF2B5EF4-FFF2-40B4-BE49-F238E27FC236}">
                <a16:creationId xmlns:a16="http://schemas.microsoft.com/office/drawing/2014/main" id="{28862ED7-3F35-4D54-B954-F635FBD03C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6081" y="-171663"/>
            <a:ext cx="1677513" cy="1105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57100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평행 사변형 14">
            <a:extLst>
              <a:ext uri="{FF2B5EF4-FFF2-40B4-BE49-F238E27FC236}">
                <a16:creationId xmlns:a16="http://schemas.microsoft.com/office/drawing/2014/main" id="{D5BFB24E-8DBF-4FEB-8FA5-C10042E8F09D}"/>
              </a:ext>
            </a:extLst>
          </p:cNvPr>
          <p:cNvSpPr/>
          <p:nvPr/>
        </p:nvSpPr>
        <p:spPr>
          <a:xfrm>
            <a:off x="7323679" y="2224468"/>
            <a:ext cx="3436877" cy="380962"/>
          </a:xfrm>
          <a:prstGeom prst="parallelogram">
            <a:avLst/>
          </a:prstGeom>
          <a:solidFill>
            <a:schemeClr val="accent5">
              <a:lumMod val="60000"/>
              <a:lumOff val="40000"/>
              <a:alpha val="4392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5FE0D3B-21B5-4E73-BA31-A2595B3CBB61}"/>
              </a:ext>
            </a:extLst>
          </p:cNvPr>
          <p:cNvSpPr txBox="1"/>
          <p:nvPr/>
        </p:nvSpPr>
        <p:spPr>
          <a:xfrm>
            <a:off x="2137238" y="1491551"/>
            <a:ext cx="7917552" cy="461665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400">
                <a:latin typeface="AppleSDGothicNeoM00" panose="02000503000000000000" pitchFamily="2" charset="-127"/>
                <a:ea typeface="AppleSDGothicNeoM00" panose="02000503000000000000" pitchFamily="2" charset="-127"/>
              </a:defRPr>
            </a:lvl1pPr>
          </a:lstStyle>
          <a:p>
            <a:pPr algn="ctr"/>
            <a:r>
              <a:rPr lang="ko-KR" altLang="en-US" dirty="0"/>
              <a:t>인스타그램 </a:t>
            </a:r>
            <a:r>
              <a:rPr lang="en-US" altLang="ko-KR" dirty="0"/>
              <a:t>‘</a:t>
            </a:r>
            <a:r>
              <a:rPr lang="ko-KR" altLang="en-US" dirty="0" err="1"/>
              <a:t>에어드레서</a:t>
            </a:r>
            <a:r>
              <a:rPr lang="ko-KR" altLang="en-US" dirty="0"/>
              <a:t>‘</a:t>
            </a:r>
            <a:r>
              <a:rPr lang="en-US" altLang="ko-KR" dirty="0"/>
              <a:t>/’</a:t>
            </a:r>
            <a:r>
              <a:rPr lang="ko-KR" altLang="en-US" dirty="0" err="1"/>
              <a:t>스타일러</a:t>
            </a:r>
            <a:r>
              <a:rPr lang="ko-KR" altLang="en-US" dirty="0"/>
              <a:t>‘</a:t>
            </a:r>
            <a:r>
              <a:rPr lang="en-US" altLang="ko-KR" dirty="0"/>
              <a:t> </a:t>
            </a:r>
            <a:r>
              <a:rPr lang="ko-KR" altLang="en-US" dirty="0"/>
              <a:t>를 검색했을 때 나온 해시태그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3D2EA9C-772B-436A-B812-1A5B36CED074}"/>
              </a:ext>
            </a:extLst>
          </p:cNvPr>
          <p:cNvSpPr txBox="1"/>
          <p:nvPr/>
        </p:nvSpPr>
        <p:spPr>
          <a:xfrm>
            <a:off x="118800" y="438745"/>
            <a:ext cx="65829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AppleSDGothicNeoH00" panose="02000503000000000000" pitchFamily="2" charset="-127"/>
                <a:ea typeface="AppleSDGothicNeoH00" panose="02000503000000000000" pitchFamily="2" charset="-127"/>
              </a:rPr>
              <a:t>2. </a:t>
            </a:r>
            <a:r>
              <a:rPr lang="ko-KR" altLang="en-US" sz="3200" dirty="0">
                <a:latin typeface="AppleSDGothicNeoH00" panose="02000503000000000000" pitchFamily="2" charset="-127"/>
                <a:ea typeface="AppleSDGothicNeoH00" panose="02000503000000000000" pitchFamily="2" charset="-127"/>
              </a:rPr>
              <a:t>데이터 분석 </a:t>
            </a:r>
            <a:r>
              <a:rPr lang="en-US" altLang="ko-KR" sz="3200" dirty="0">
                <a:latin typeface="AppleSDGothicNeoH00" panose="02000503000000000000" pitchFamily="2" charset="-127"/>
                <a:ea typeface="AppleSDGothicNeoH00" panose="02000503000000000000" pitchFamily="2" charset="-127"/>
              </a:rPr>
              <a:t>– </a:t>
            </a:r>
            <a:r>
              <a:rPr lang="ko-KR" altLang="en-US" sz="3200" dirty="0">
                <a:latin typeface="AppleSDGothicNeoH00" panose="02000503000000000000" pitchFamily="2" charset="-127"/>
                <a:ea typeface="AppleSDGothicNeoH00" panose="02000503000000000000" pitchFamily="2" charset="-127"/>
              </a:rPr>
              <a:t>심층적인 소비자 분석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B0906B1-DA31-4DB3-8BC2-1D4CE780AF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228" t="6159" r="9473" b="15803"/>
          <a:stretch/>
        </p:blipFill>
        <p:spPr>
          <a:xfrm>
            <a:off x="476570" y="2778805"/>
            <a:ext cx="5593081" cy="35356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C442432-B009-416A-9CCA-E3D8B686C4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139" r="13466" b="8462"/>
          <a:stretch/>
        </p:blipFill>
        <p:spPr>
          <a:xfrm>
            <a:off x="6339840" y="2781300"/>
            <a:ext cx="5437574" cy="35356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이등변 삼각형 8">
            <a:extLst>
              <a:ext uri="{FF2B5EF4-FFF2-40B4-BE49-F238E27FC236}">
                <a16:creationId xmlns:a16="http://schemas.microsoft.com/office/drawing/2014/main" id="{314E2DBC-CF13-49D0-8E87-034FEFD2A340}"/>
              </a:ext>
            </a:extLst>
          </p:cNvPr>
          <p:cNvSpPr/>
          <p:nvPr/>
        </p:nvSpPr>
        <p:spPr>
          <a:xfrm rot="16200000">
            <a:off x="4598974" y="1935721"/>
            <a:ext cx="260040" cy="310902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평행 사변형 9">
            <a:extLst>
              <a:ext uri="{FF2B5EF4-FFF2-40B4-BE49-F238E27FC236}">
                <a16:creationId xmlns:a16="http://schemas.microsoft.com/office/drawing/2014/main" id="{AC186D41-9BDB-49D6-81CA-76AADD1EDC3B}"/>
              </a:ext>
            </a:extLst>
          </p:cNvPr>
          <p:cNvSpPr/>
          <p:nvPr/>
        </p:nvSpPr>
        <p:spPr>
          <a:xfrm>
            <a:off x="1576682" y="2232404"/>
            <a:ext cx="3436877" cy="380962"/>
          </a:xfrm>
          <a:prstGeom prst="parallelogram">
            <a:avLst/>
          </a:prstGeom>
          <a:solidFill>
            <a:schemeClr val="accent5">
              <a:lumMod val="60000"/>
              <a:lumOff val="40000"/>
              <a:alpha val="4392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93CE26-65AC-457A-82CB-3E8A3090D8F2}"/>
              </a:ext>
            </a:extLst>
          </p:cNvPr>
          <p:cNvSpPr txBox="1"/>
          <p:nvPr/>
        </p:nvSpPr>
        <p:spPr>
          <a:xfrm>
            <a:off x="7323679" y="2239859"/>
            <a:ext cx="32912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‘</a:t>
            </a:r>
            <a:r>
              <a:rPr lang="ko-KR" altLang="en-US" sz="2000" dirty="0" err="1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에어드레서</a:t>
            </a:r>
            <a:r>
              <a:rPr lang="en-US" altLang="ko-KR" sz="20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’ </a:t>
            </a:r>
            <a:r>
              <a:rPr lang="ko-KR" altLang="en-US" sz="2000" dirty="0" err="1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해쉬태그</a:t>
            </a:r>
            <a:r>
              <a:rPr lang="ko-KR" altLang="en-US" sz="20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 빈도분석</a:t>
            </a:r>
          </a:p>
        </p:txBody>
      </p:sp>
      <p:sp>
        <p:nvSpPr>
          <p:cNvPr id="12" name="이등변 삼각형 11">
            <a:extLst>
              <a:ext uri="{FF2B5EF4-FFF2-40B4-BE49-F238E27FC236}">
                <a16:creationId xmlns:a16="http://schemas.microsoft.com/office/drawing/2014/main" id="{EE739442-491C-4F0B-B3F3-33B22D3E7DB6}"/>
              </a:ext>
            </a:extLst>
          </p:cNvPr>
          <p:cNvSpPr/>
          <p:nvPr/>
        </p:nvSpPr>
        <p:spPr>
          <a:xfrm rot="16200000">
            <a:off x="10656874" y="1927785"/>
            <a:ext cx="260040" cy="310902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BE7B3D6-33CA-447A-804F-C024AB9479B4}"/>
              </a:ext>
            </a:extLst>
          </p:cNvPr>
          <p:cNvSpPr txBox="1"/>
          <p:nvPr/>
        </p:nvSpPr>
        <p:spPr>
          <a:xfrm>
            <a:off x="1658923" y="2239859"/>
            <a:ext cx="30700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‘</a:t>
            </a:r>
            <a:r>
              <a:rPr lang="ko-KR" altLang="en-US" sz="2000" dirty="0" err="1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스타일러</a:t>
            </a:r>
            <a:r>
              <a:rPr lang="en-US" altLang="ko-KR" sz="20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’ </a:t>
            </a:r>
            <a:r>
              <a:rPr lang="ko-KR" altLang="en-US" sz="2000" dirty="0" err="1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해쉬태그</a:t>
            </a:r>
            <a:r>
              <a:rPr lang="ko-KR" altLang="en-US" sz="20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 빈도분석</a:t>
            </a:r>
          </a:p>
        </p:txBody>
      </p:sp>
    </p:spTree>
    <p:extLst>
      <p:ext uri="{BB962C8B-B14F-4D97-AF65-F5344CB8AC3E}">
        <p14:creationId xmlns:p14="http://schemas.microsoft.com/office/powerpoint/2010/main" val="7515797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2F635B1-ADF2-4601-9436-0810B569C79E}"/>
              </a:ext>
            </a:extLst>
          </p:cNvPr>
          <p:cNvSpPr txBox="1"/>
          <p:nvPr/>
        </p:nvSpPr>
        <p:spPr>
          <a:xfrm>
            <a:off x="2511525" y="1275142"/>
            <a:ext cx="7168950" cy="461665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400">
                <a:latin typeface="AppleSDGothicNeoM00" panose="02000503000000000000" pitchFamily="2" charset="-127"/>
                <a:ea typeface="AppleSDGothicNeoM00" panose="02000503000000000000" pitchFamily="2" charset="-127"/>
              </a:defRPr>
            </a:lvl1pPr>
          </a:lstStyle>
          <a:p>
            <a:r>
              <a:rPr lang="ko-KR" altLang="en-US" dirty="0" err="1">
                <a:solidFill>
                  <a:schemeClr val="bg1"/>
                </a:solidFill>
              </a:rPr>
              <a:t>해쉬태그</a:t>
            </a:r>
            <a:r>
              <a:rPr lang="ko-KR" altLang="en-US" dirty="0">
                <a:solidFill>
                  <a:schemeClr val="bg1"/>
                </a:solidFill>
              </a:rPr>
              <a:t> 연관 분석 결과 지지도와 향상도가 높은 </a:t>
            </a:r>
            <a:r>
              <a:rPr lang="en-US" altLang="ko-KR" dirty="0">
                <a:solidFill>
                  <a:schemeClr val="bg1"/>
                </a:solidFill>
              </a:rPr>
              <a:t>rule </a:t>
            </a:r>
            <a:r>
              <a:rPr lang="ko-KR" altLang="en-US" dirty="0">
                <a:solidFill>
                  <a:schemeClr val="bg1"/>
                </a:solidFill>
              </a:rPr>
              <a:t>도표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61D7BE3D-8633-4E00-B0C1-308696AD8B55}"/>
              </a:ext>
            </a:extLst>
          </p:cNvPr>
          <p:cNvGrpSpPr/>
          <p:nvPr/>
        </p:nvGrpSpPr>
        <p:grpSpPr>
          <a:xfrm>
            <a:off x="1708150" y="1868141"/>
            <a:ext cx="9004300" cy="4597400"/>
            <a:chOff x="0" y="0"/>
            <a:chExt cx="12192000" cy="6858000"/>
          </a:xfrm>
          <a:effectLst>
            <a:outerShdw blurRad="457200" sx="103000" sy="103000" algn="ctr" rotWithShape="0">
              <a:prstClr val="black">
                <a:alpha val="40000"/>
              </a:prstClr>
            </a:outerShdw>
          </a:effectLst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08A09C05-BA71-4E1E-89D4-7A511368F0A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9E887729-679E-41C2-BD8F-FD5B1F09632D}"/>
                </a:ext>
              </a:extLst>
            </p:cNvPr>
            <p:cNvSpPr/>
            <p:nvPr/>
          </p:nvSpPr>
          <p:spPr>
            <a:xfrm>
              <a:off x="5444198" y="2278965"/>
              <a:ext cx="492368" cy="1041009"/>
            </a:xfrm>
            <a:prstGeom prst="ellipse">
              <a:avLst/>
            </a:prstGeom>
            <a:noFill/>
            <a:ln w="47625">
              <a:solidFill>
                <a:srgbClr val="00B0F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289FFA76-44BA-4E50-AB0D-58016CA1244C}"/>
                </a:ext>
              </a:extLst>
            </p:cNvPr>
            <p:cNvSpPr/>
            <p:nvPr/>
          </p:nvSpPr>
          <p:spPr>
            <a:xfrm rot="5400000">
              <a:off x="8860302" y="4471182"/>
              <a:ext cx="478301" cy="1012873"/>
            </a:xfrm>
            <a:prstGeom prst="ellipse">
              <a:avLst/>
            </a:prstGeom>
            <a:noFill/>
            <a:ln w="47625">
              <a:solidFill>
                <a:srgbClr val="00B0F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20" name="직선 화살표 연결선 19">
              <a:extLst>
                <a:ext uri="{FF2B5EF4-FFF2-40B4-BE49-F238E27FC236}">
                  <a16:creationId xmlns:a16="http://schemas.microsoft.com/office/drawing/2014/main" id="{9135B206-3F9E-490C-9BE8-7DE40BC48C10}"/>
                </a:ext>
              </a:extLst>
            </p:cNvPr>
            <p:cNvCxnSpPr>
              <a:cxnSpLocks/>
            </p:cNvCxnSpPr>
            <p:nvPr/>
          </p:nvCxnSpPr>
          <p:spPr>
            <a:xfrm>
              <a:off x="5690382" y="3852203"/>
              <a:ext cx="0" cy="1125415"/>
            </a:xfrm>
            <a:prstGeom prst="straightConnector1">
              <a:avLst/>
            </a:prstGeom>
            <a:ln w="47625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화살표 연결선 20">
              <a:extLst>
                <a:ext uri="{FF2B5EF4-FFF2-40B4-BE49-F238E27FC236}">
                  <a16:creationId xmlns:a16="http://schemas.microsoft.com/office/drawing/2014/main" id="{30C40220-255D-4F59-859B-5EB6756557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90382" y="5001064"/>
              <a:ext cx="2902634" cy="0"/>
            </a:xfrm>
            <a:prstGeom prst="straightConnector1">
              <a:avLst/>
            </a:prstGeom>
            <a:ln w="47625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684B4CFE-EAB4-4E77-B849-80FBFEBD355A}"/>
                </a:ext>
              </a:extLst>
            </p:cNvPr>
            <p:cNvSpPr/>
            <p:nvPr/>
          </p:nvSpPr>
          <p:spPr>
            <a:xfrm>
              <a:off x="4951827" y="2377440"/>
              <a:ext cx="492368" cy="942534"/>
            </a:xfrm>
            <a:prstGeom prst="ellipse">
              <a:avLst/>
            </a:prstGeom>
            <a:noFill/>
            <a:ln w="47625">
              <a:solidFill>
                <a:srgbClr val="00B0F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23" name="직선 화살표 연결선 22">
              <a:extLst>
                <a:ext uri="{FF2B5EF4-FFF2-40B4-BE49-F238E27FC236}">
                  <a16:creationId xmlns:a16="http://schemas.microsoft.com/office/drawing/2014/main" id="{E93DD041-8734-4EFA-A152-5066395F8F73}"/>
                </a:ext>
              </a:extLst>
            </p:cNvPr>
            <p:cNvCxnSpPr>
              <a:cxnSpLocks/>
            </p:cNvCxnSpPr>
            <p:nvPr/>
          </p:nvCxnSpPr>
          <p:spPr>
            <a:xfrm>
              <a:off x="5237871" y="3875649"/>
              <a:ext cx="0" cy="1125415"/>
            </a:xfrm>
            <a:prstGeom prst="straightConnector1">
              <a:avLst/>
            </a:prstGeom>
            <a:ln w="47625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호 100">
              <a:extLst>
                <a:ext uri="{FF2B5EF4-FFF2-40B4-BE49-F238E27FC236}">
                  <a16:creationId xmlns:a16="http://schemas.microsoft.com/office/drawing/2014/main" id="{1BE567DD-A646-4B64-A99C-1945A43D935D}"/>
                </a:ext>
              </a:extLst>
            </p:cNvPr>
            <p:cNvSpPr/>
            <p:nvPr/>
          </p:nvSpPr>
          <p:spPr>
            <a:xfrm rot="5400000">
              <a:off x="6697982" y="2801239"/>
              <a:ext cx="1337591" cy="4257813"/>
            </a:xfrm>
            <a:prstGeom prst="arc">
              <a:avLst>
                <a:gd name="adj1" fmla="val 17015549"/>
                <a:gd name="adj2" fmla="val 5309553"/>
              </a:avLst>
            </a:prstGeom>
            <a:ln w="47625">
              <a:solidFill>
                <a:srgbClr val="00B0F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25" name="직각 삼각형 24">
            <a:extLst>
              <a:ext uri="{FF2B5EF4-FFF2-40B4-BE49-F238E27FC236}">
                <a16:creationId xmlns:a16="http://schemas.microsoft.com/office/drawing/2014/main" id="{2590C8AF-C9CB-40AA-8663-1910F49D9B02}"/>
              </a:ext>
            </a:extLst>
          </p:cNvPr>
          <p:cNvSpPr/>
          <p:nvPr/>
        </p:nvSpPr>
        <p:spPr>
          <a:xfrm flipH="1" flipV="1">
            <a:off x="0" y="0"/>
            <a:ext cx="12192000" cy="793963"/>
          </a:xfrm>
          <a:prstGeom prst="rtTriangle">
            <a:avLst/>
          </a:prstGeom>
          <a:solidFill>
            <a:srgbClr val="1B44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1B44A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E572CC6-A0CC-427C-8E7A-29C434721895}"/>
              </a:ext>
            </a:extLst>
          </p:cNvPr>
          <p:cNvSpPr txBox="1"/>
          <p:nvPr/>
        </p:nvSpPr>
        <p:spPr>
          <a:xfrm>
            <a:off x="118800" y="438745"/>
            <a:ext cx="72649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AppleSDGothicNeoH00" panose="02000503000000000000" pitchFamily="2" charset="-127"/>
                <a:ea typeface="AppleSDGothicNeoH00" panose="02000503000000000000" pitchFamily="2" charset="-127"/>
              </a:rPr>
              <a:t>1. </a:t>
            </a:r>
            <a:r>
              <a:rPr lang="ko-KR" altLang="en-US" sz="3200" dirty="0">
                <a:latin typeface="AppleSDGothicNeoH00" panose="02000503000000000000" pitchFamily="2" charset="-127"/>
                <a:ea typeface="AppleSDGothicNeoH00" panose="02000503000000000000" pitchFamily="2" charset="-127"/>
              </a:rPr>
              <a:t>강점은 강하게</a:t>
            </a:r>
            <a:r>
              <a:rPr lang="en-US" altLang="ko-KR" sz="3200" dirty="0">
                <a:latin typeface="AppleSDGothicNeoH00" panose="02000503000000000000" pitchFamily="2" charset="-127"/>
                <a:ea typeface="AppleSDGothicNeoH00" panose="02000503000000000000" pitchFamily="2" charset="-127"/>
              </a:rPr>
              <a:t>! – </a:t>
            </a:r>
            <a:r>
              <a:rPr lang="ko-KR" altLang="en-US" sz="3200" dirty="0">
                <a:latin typeface="AppleSDGothicNeoH00" panose="02000503000000000000" pitchFamily="2" charset="-127"/>
                <a:ea typeface="AppleSDGothicNeoH00" panose="02000503000000000000" pitchFamily="2" charset="-127"/>
              </a:rPr>
              <a:t> </a:t>
            </a:r>
            <a:r>
              <a:rPr lang="en-US" altLang="ko-KR" sz="3200" dirty="0">
                <a:latin typeface="AppleSDGothicNeoH00" panose="02000503000000000000" pitchFamily="2" charset="-127"/>
                <a:ea typeface="AppleSDGothicNeoH00" panose="02000503000000000000" pitchFamily="2" charset="-127"/>
              </a:rPr>
              <a:t>‘</a:t>
            </a:r>
            <a:r>
              <a:rPr lang="ko-KR" altLang="en-US" sz="3200" dirty="0">
                <a:solidFill>
                  <a:srgbClr val="1B44A1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옷</a:t>
            </a:r>
            <a:r>
              <a:rPr lang="ko-KR" altLang="en-US" sz="3200" dirty="0">
                <a:latin typeface="AppleSDGothicNeoH00" panose="02000503000000000000" pitchFamily="2" charset="-127"/>
                <a:ea typeface="AppleSDGothicNeoH00" panose="02000503000000000000" pitchFamily="2" charset="-127"/>
              </a:rPr>
              <a:t>의 </a:t>
            </a:r>
            <a:r>
              <a:rPr lang="ko-KR" altLang="en-US" sz="3200" dirty="0">
                <a:ln>
                  <a:solidFill>
                    <a:srgbClr val="1B44A1"/>
                  </a:solidFill>
                </a:ln>
                <a:latin typeface="AppleSDGothicNeoH00" panose="02000503000000000000" pitchFamily="2" charset="-127"/>
                <a:ea typeface="AppleSDGothicNeoH00" panose="02000503000000000000" pitchFamily="2" charset="-127"/>
              </a:rPr>
              <a:t>건강</a:t>
            </a:r>
            <a:r>
              <a:rPr lang="ko-KR" altLang="en-US" sz="3200" dirty="0">
                <a:latin typeface="AppleSDGothicNeoH00" panose="02000503000000000000" pitchFamily="2" charset="-127"/>
                <a:ea typeface="AppleSDGothicNeoH00" panose="02000503000000000000" pitchFamily="2" charset="-127"/>
              </a:rPr>
              <a:t>도 챙겨요</a:t>
            </a:r>
            <a:r>
              <a:rPr lang="en-US" altLang="ko-KR" sz="3200" dirty="0">
                <a:latin typeface="AppleSDGothicNeoH00" panose="02000503000000000000" pitchFamily="2" charset="-127"/>
                <a:ea typeface="AppleSDGothicNeoH00" panose="02000503000000000000" pitchFamily="2" charset="-127"/>
              </a:rPr>
              <a:t>’</a:t>
            </a:r>
            <a:endParaRPr lang="ko-KR" altLang="en-US" sz="3200" dirty="0">
              <a:latin typeface="AppleSDGothicNeoH00" panose="02000503000000000000" pitchFamily="2" charset="-127"/>
              <a:ea typeface="AppleSDGothicNeoH00" panose="02000503000000000000" pitchFamily="2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7272323-158E-45FD-A346-441A678BA569}"/>
              </a:ext>
            </a:extLst>
          </p:cNvPr>
          <p:cNvSpPr/>
          <p:nvPr/>
        </p:nvSpPr>
        <p:spPr>
          <a:xfrm>
            <a:off x="923609" y="3276530"/>
            <a:ext cx="10573382" cy="1060450"/>
          </a:xfrm>
          <a:prstGeom prst="rect">
            <a:avLst/>
          </a:prstGeom>
          <a:solidFill>
            <a:srgbClr val="A2BAF0">
              <a:alpha val="70000"/>
            </a:srgbClr>
          </a:solidFill>
          <a:ln>
            <a:noFill/>
          </a:ln>
          <a:effectLst>
            <a:outerShdw blurRad="279400" dist="76200" dir="1560000" sx="104000" sy="104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미세먼지</a:t>
            </a:r>
            <a:r>
              <a:rPr lang="ko-KR" altLang="en-US" sz="2400" dirty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와 </a:t>
            </a:r>
            <a:r>
              <a:rPr lang="ko-KR" altLang="en-US" sz="2800" dirty="0" err="1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에어드레서</a:t>
            </a:r>
            <a:r>
              <a:rPr lang="ko-KR" altLang="en-US" sz="2400" dirty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간에 </a:t>
            </a:r>
            <a:r>
              <a:rPr lang="ko-KR" altLang="en-US" sz="2800" dirty="0">
                <a:ln>
                  <a:solidFill>
                    <a:srgbClr val="1B44A1"/>
                  </a:solidFill>
                </a:ln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높은</a:t>
            </a:r>
            <a:r>
              <a:rPr lang="ko-KR" altLang="en-US" sz="2400" dirty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지지도</a:t>
            </a:r>
            <a:r>
              <a:rPr lang="en-US" altLang="ko-KR" sz="2400" dirty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/</a:t>
            </a:r>
            <a:r>
              <a:rPr lang="ko-KR" altLang="en-US" sz="2400" dirty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향상도를 가진 </a:t>
            </a:r>
            <a:r>
              <a:rPr lang="ko-KR" altLang="en-US" sz="2800" dirty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연관분석 규칙</a:t>
            </a:r>
            <a:r>
              <a:rPr lang="ko-KR" altLang="en-US" sz="2400" dirty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이 나타남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951AFB4-882D-491A-877D-E0F557EDD0E9}"/>
              </a:ext>
            </a:extLst>
          </p:cNvPr>
          <p:cNvSpPr txBox="1"/>
          <p:nvPr/>
        </p:nvSpPr>
        <p:spPr>
          <a:xfrm>
            <a:off x="9980792" y="75578"/>
            <a:ext cx="24291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pleSDGothicNeoH00" panose="02000503000000000000" pitchFamily="2" charset="-127"/>
                <a:ea typeface="AppleSDGothicNeoH00" panose="02000503000000000000" pitchFamily="2" charset="-127"/>
              </a:rPr>
              <a:t>0</a:t>
            </a:r>
            <a:r>
              <a:rPr lang="en-US" altLang="ko-KR" sz="2400" dirty="0">
                <a:solidFill>
                  <a:schemeClr val="bg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pleSDGothicNeoH00" panose="02000503000000000000" pitchFamily="2" charset="-127"/>
                <a:ea typeface="AppleSDGothicNeoH00" panose="02000503000000000000" pitchFamily="2" charset="-127"/>
              </a:rPr>
              <a:t>4</a:t>
            </a:r>
            <a:r>
              <a:rPr lang="en-US" altLang="ko-KR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pleSDGothicNeoH00" panose="02000503000000000000" pitchFamily="2" charset="-127"/>
                <a:ea typeface="AppleSDGothicNeoH00" panose="02000503000000000000" pitchFamily="2" charset="-127"/>
              </a:rPr>
              <a:t>. </a:t>
            </a:r>
            <a:r>
              <a:rPr lang="ko-KR" alt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pleSDGothicNeoH00" panose="02000503000000000000" pitchFamily="2" charset="-127"/>
                <a:ea typeface="AppleSDGothicNeoH00" panose="02000503000000000000" pitchFamily="2" charset="-127"/>
              </a:rPr>
              <a:t>마케팅 제안 </a:t>
            </a:r>
          </a:p>
        </p:txBody>
      </p:sp>
    </p:spTree>
    <p:extLst>
      <p:ext uri="{BB962C8B-B14F-4D97-AF65-F5344CB8AC3E}">
        <p14:creationId xmlns:p14="http://schemas.microsoft.com/office/powerpoint/2010/main" val="823795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2F635B1-ADF2-4601-9436-0810B569C79E}"/>
              </a:ext>
            </a:extLst>
          </p:cNvPr>
          <p:cNvSpPr txBox="1"/>
          <p:nvPr/>
        </p:nvSpPr>
        <p:spPr>
          <a:xfrm>
            <a:off x="2257447" y="1459768"/>
            <a:ext cx="3005951" cy="461665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400">
                <a:latin typeface="AppleSDGothicNeoM00" panose="02000503000000000000" pitchFamily="2" charset="-127"/>
                <a:ea typeface="AppleSDGothicNeoM00" panose="02000503000000000000" pitchFamily="2" charset="-127"/>
              </a:defRPr>
            </a:lvl1pPr>
          </a:lstStyle>
          <a:p>
            <a:r>
              <a:rPr lang="ko-KR" altLang="en-US" dirty="0" err="1">
                <a:solidFill>
                  <a:schemeClr val="bg1"/>
                </a:solidFill>
              </a:rPr>
              <a:t>스타일러의</a:t>
            </a:r>
            <a:r>
              <a:rPr lang="ko-KR" altLang="en-US" dirty="0">
                <a:solidFill>
                  <a:schemeClr val="bg1"/>
                </a:solidFill>
              </a:rPr>
              <a:t> 연관 키워드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BB43BDE-0549-4F4B-B700-1693964F1FF8}"/>
              </a:ext>
            </a:extLst>
          </p:cNvPr>
          <p:cNvSpPr txBox="1"/>
          <p:nvPr/>
        </p:nvSpPr>
        <p:spPr>
          <a:xfrm>
            <a:off x="7263857" y="1469811"/>
            <a:ext cx="3272050" cy="461665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400">
                <a:latin typeface="AppleSDGothicNeoM00" panose="02000503000000000000" pitchFamily="2" charset="-127"/>
                <a:ea typeface="AppleSDGothicNeoM00" panose="02000503000000000000" pitchFamily="2" charset="-127"/>
              </a:defRPr>
            </a:lvl1pPr>
          </a:lstStyle>
          <a:p>
            <a:r>
              <a:rPr lang="ko-KR" altLang="en-US" dirty="0" err="1">
                <a:solidFill>
                  <a:schemeClr val="bg1"/>
                </a:solidFill>
              </a:rPr>
              <a:t>에어드레서의</a:t>
            </a:r>
            <a:r>
              <a:rPr lang="ko-KR" altLang="en-US" dirty="0">
                <a:solidFill>
                  <a:schemeClr val="bg1"/>
                </a:solidFill>
              </a:rPr>
              <a:t> 연관 키워드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12E37E31-1172-466E-A55B-743FD596EF14}"/>
              </a:ext>
            </a:extLst>
          </p:cNvPr>
          <p:cNvGrpSpPr/>
          <p:nvPr/>
        </p:nvGrpSpPr>
        <p:grpSpPr>
          <a:xfrm>
            <a:off x="1724401" y="2040822"/>
            <a:ext cx="4371599" cy="4152796"/>
            <a:chOff x="729787" y="1285821"/>
            <a:chExt cx="4892871" cy="4647978"/>
          </a:xfrm>
          <a:effectLst>
            <a:outerShdw blurRad="457200" sx="102000" sy="102000" algn="ctr" rotWithShape="0">
              <a:prstClr val="black">
                <a:alpha val="40000"/>
              </a:prstClr>
            </a:outerShdw>
          </a:effectLst>
        </p:grpSpPr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195ED721-ACF2-42E5-B44D-C593B9BAF9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29787" y="1285821"/>
              <a:ext cx="4892871" cy="4647978"/>
            </a:xfrm>
            <a:prstGeom prst="rect">
              <a:avLst/>
            </a:prstGeom>
          </p:spPr>
        </p:pic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5D36ADB4-BC27-4D5A-A453-CEC2F4439B1F}"/>
                </a:ext>
              </a:extLst>
            </p:cNvPr>
            <p:cNvSpPr/>
            <p:nvPr/>
          </p:nvSpPr>
          <p:spPr>
            <a:xfrm>
              <a:off x="3038622" y="4051495"/>
              <a:ext cx="787790" cy="295422"/>
            </a:xfrm>
            <a:prstGeom prst="ellipse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FF412CEA-B5CC-4916-A347-7AE6928A2B57}"/>
                </a:ext>
              </a:extLst>
            </p:cNvPr>
            <p:cNvSpPr/>
            <p:nvPr/>
          </p:nvSpPr>
          <p:spPr>
            <a:xfrm>
              <a:off x="3683391" y="5444197"/>
              <a:ext cx="1069145" cy="423404"/>
            </a:xfrm>
            <a:prstGeom prst="ellipse">
              <a:avLst/>
            </a:prstGeom>
            <a:noFill/>
            <a:ln w="2540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9CBD893B-718A-45C8-B2F5-1310C75ABF9D}"/>
              </a:ext>
            </a:extLst>
          </p:cNvPr>
          <p:cNvGrpSpPr/>
          <p:nvPr/>
        </p:nvGrpSpPr>
        <p:grpSpPr>
          <a:xfrm>
            <a:off x="6878068" y="2040822"/>
            <a:ext cx="4226530" cy="4152796"/>
            <a:chOff x="6160647" y="1142573"/>
            <a:chExt cx="4730504" cy="4647978"/>
          </a:xfrm>
          <a:effectLst>
            <a:outerShdw blurRad="457200" sx="102000" sy="102000" algn="ctr" rotWithShape="0">
              <a:prstClr val="black">
                <a:alpha val="40000"/>
              </a:prstClr>
            </a:outerShdw>
          </a:effectLst>
        </p:grpSpPr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319BA1C8-7705-4B09-80A7-8B75380633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318" t="4359" b="2860"/>
            <a:stretch/>
          </p:blipFill>
          <p:spPr>
            <a:xfrm>
              <a:off x="6160647" y="1142573"/>
              <a:ext cx="4730504" cy="4647978"/>
            </a:xfrm>
            <a:prstGeom prst="rect">
              <a:avLst/>
            </a:prstGeom>
          </p:spPr>
        </p:pic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B29D8FF3-F6F4-4E0F-86E6-EAF33B263731}"/>
                </a:ext>
              </a:extLst>
            </p:cNvPr>
            <p:cNvSpPr/>
            <p:nvPr/>
          </p:nvSpPr>
          <p:spPr>
            <a:xfrm>
              <a:off x="7833737" y="3576087"/>
              <a:ext cx="1097351" cy="427616"/>
            </a:xfrm>
            <a:prstGeom prst="ellipse">
              <a:avLst/>
            </a:prstGeom>
            <a:noFill/>
            <a:ln w="25400" cmpd="sng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08B6B814-A226-4C30-A081-5F0303FFDD7E}"/>
                </a:ext>
              </a:extLst>
            </p:cNvPr>
            <p:cNvSpPr/>
            <p:nvPr/>
          </p:nvSpPr>
          <p:spPr>
            <a:xfrm>
              <a:off x="9698846" y="3623877"/>
              <a:ext cx="1097351" cy="427617"/>
            </a:xfrm>
            <a:prstGeom prst="ellipse">
              <a:avLst/>
            </a:prstGeom>
            <a:noFill/>
            <a:ln w="2540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16" name="직각 삼각형 15">
            <a:extLst>
              <a:ext uri="{FF2B5EF4-FFF2-40B4-BE49-F238E27FC236}">
                <a16:creationId xmlns:a16="http://schemas.microsoft.com/office/drawing/2014/main" id="{3CF4C3AC-FD96-46CD-959B-ED4225DDE2E1}"/>
              </a:ext>
            </a:extLst>
          </p:cNvPr>
          <p:cNvSpPr/>
          <p:nvPr/>
        </p:nvSpPr>
        <p:spPr>
          <a:xfrm flipH="1" flipV="1">
            <a:off x="0" y="0"/>
            <a:ext cx="12192000" cy="793963"/>
          </a:xfrm>
          <a:prstGeom prst="rtTriangle">
            <a:avLst/>
          </a:prstGeom>
          <a:solidFill>
            <a:srgbClr val="1B44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1B44A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7A0B299-8F25-4ED7-B695-4DDC91B5F82A}"/>
              </a:ext>
            </a:extLst>
          </p:cNvPr>
          <p:cNvSpPr txBox="1"/>
          <p:nvPr/>
        </p:nvSpPr>
        <p:spPr>
          <a:xfrm>
            <a:off x="118800" y="438745"/>
            <a:ext cx="72649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AppleSDGothicNeoH00" panose="02000503000000000000" pitchFamily="2" charset="-127"/>
                <a:ea typeface="AppleSDGothicNeoH00" panose="02000503000000000000" pitchFamily="2" charset="-127"/>
              </a:rPr>
              <a:t>1. </a:t>
            </a:r>
            <a:r>
              <a:rPr lang="ko-KR" altLang="en-US" sz="3200" dirty="0">
                <a:latin typeface="AppleSDGothicNeoH00" panose="02000503000000000000" pitchFamily="2" charset="-127"/>
                <a:ea typeface="AppleSDGothicNeoH00" panose="02000503000000000000" pitchFamily="2" charset="-127"/>
              </a:rPr>
              <a:t>강점은 강하게</a:t>
            </a:r>
            <a:r>
              <a:rPr lang="en-US" altLang="ko-KR" sz="3200" dirty="0">
                <a:latin typeface="AppleSDGothicNeoH00" panose="02000503000000000000" pitchFamily="2" charset="-127"/>
                <a:ea typeface="AppleSDGothicNeoH00" panose="02000503000000000000" pitchFamily="2" charset="-127"/>
              </a:rPr>
              <a:t>! – </a:t>
            </a:r>
            <a:r>
              <a:rPr lang="ko-KR" altLang="en-US" sz="3200" dirty="0">
                <a:latin typeface="AppleSDGothicNeoH00" panose="02000503000000000000" pitchFamily="2" charset="-127"/>
                <a:ea typeface="AppleSDGothicNeoH00" panose="02000503000000000000" pitchFamily="2" charset="-127"/>
              </a:rPr>
              <a:t> </a:t>
            </a:r>
            <a:r>
              <a:rPr lang="en-US" altLang="ko-KR" sz="3200" dirty="0">
                <a:latin typeface="AppleSDGothicNeoH00" panose="02000503000000000000" pitchFamily="2" charset="-127"/>
                <a:ea typeface="AppleSDGothicNeoH00" panose="02000503000000000000" pitchFamily="2" charset="-127"/>
              </a:rPr>
              <a:t>‘</a:t>
            </a:r>
            <a:r>
              <a:rPr lang="ko-KR" altLang="en-US" sz="3200" dirty="0">
                <a:solidFill>
                  <a:srgbClr val="1B44A1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옷</a:t>
            </a:r>
            <a:r>
              <a:rPr lang="ko-KR" altLang="en-US" sz="3200" dirty="0">
                <a:latin typeface="AppleSDGothicNeoH00" panose="02000503000000000000" pitchFamily="2" charset="-127"/>
                <a:ea typeface="AppleSDGothicNeoH00" panose="02000503000000000000" pitchFamily="2" charset="-127"/>
              </a:rPr>
              <a:t>의 </a:t>
            </a:r>
            <a:r>
              <a:rPr lang="ko-KR" altLang="en-US" sz="3200" dirty="0">
                <a:ln>
                  <a:solidFill>
                    <a:srgbClr val="1B44A1"/>
                  </a:solidFill>
                </a:ln>
                <a:latin typeface="AppleSDGothicNeoH00" panose="02000503000000000000" pitchFamily="2" charset="-127"/>
                <a:ea typeface="AppleSDGothicNeoH00" panose="02000503000000000000" pitchFamily="2" charset="-127"/>
              </a:rPr>
              <a:t>건강</a:t>
            </a:r>
            <a:r>
              <a:rPr lang="ko-KR" altLang="en-US" sz="3200" dirty="0">
                <a:latin typeface="AppleSDGothicNeoH00" panose="02000503000000000000" pitchFamily="2" charset="-127"/>
                <a:ea typeface="AppleSDGothicNeoH00" panose="02000503000000000000" pitchFamily="2" charset="-127"/>
              </a:rPr>
              <a:t>도 챙겨요</a:t>
            </a:r>
            <a:r>
              <a:rPr lang="en-US" altLang="ko-KR" sz="3200" dirty="0">
                <a:latin typeface="AppleSDGothicNeoH00" panose="02000503000000000000" pitchFamily="2" charset="-127"/>
                <a:ea typeface="AppleSDGothicNeoH00" panose="02000503000000000000" pitchFamily="2" charset="-127"/>
              </a:rPr>
              <a:t>’</a:t>
            </a:r>
            <a:endParaRPr lang="ko-KR" altLang="en-US" sz="3200" dirty="0">
              <a:latin typeface="AppleSDGothicNeoH00" panose="02000503000000000000" pitchFamily="2" charset="-127"/>
              <a:ea typeface="AppleSDGothicNeoH00" panose="02000503000000000000" pitchFamily="2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8DFEA8A-C103-4657-ACD5-B87E2701F947}"/>
              </a:ext>
            </a:extLst>
          </p:cNvPr>
          <p:cNvSpPr/>
          <p:nvPr/>
        </p:nvSpPr>
        <p:spPr>
          <a:xfrm>
            <a:off x="923609" y="3276530"/>
            <a:ext cx="10573382" cy="1060450"/>
          </a:xfrm>
          <a:prstGeom prst="rect">
            <a:avLst/>
          </a:prstGeom>
          <a:solidFill>
            <a:srgbClr val="A2BAF0">
              <a:alpha val="70000"/>
            </a:srgbClr>
          </a:solidFill>
          <a:ln>
            <a:noFill/>
          </a:ln>
          <a:effectLst>
            <a:outerShdw blurRad="279400" dist="76200" dir="1560000" sx="104000" sy="104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3200" dirty="0" err="1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에어드레서</a:t>
            </a:r>
            <a:r>
              <a:rPr lang="ko-KR" altLang="en-US" sz="2800" dirty="0" err="1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에</a:t>
            </a:r>
            <a:r>
              <a:rPr lang="ko-KR" altLang="en-US" sz="3200" dirty="0" err="1">
                <a:ln>
                  <a:solidFill>
                    <a:srgbClr val="1B44A1"/>
                  </a:solidFill>
                </a:ln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만</a:t>
            </a:r>
            <a:r>
              <a:rPr lang="ko-KR" altLang="en-US" sz="2800" dirty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lang="ko-KR" altLang="en-US" sz="3200" dirty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미세먼지</a:t>
            </a:r>
            <a:r>
              <a:rPr lang="ko-KR" altLang="en-US" sz="2800" dirty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가 연관 키워드로 나타남</a:t>
            </a:r>
            <a:endParaRPr lang="ko-KR" altLang="en-US" sz="2400" dirty="0">
              <a:solidFill>
                <a:schemeClr val="tx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057C51D-D8E5-4973-A988-A902FD6B5AE4}"/>
              </a:ext>
            </a:extLst>
          </p:cNvPr>
          <p:cNvSpPr txBox="1"/>
          <p:nvPr/>
        </p:nvSpPr>
        <p:spPr>
          <a:xfrm>
            <a:off x="9980792" y="75578"/>
            <a:ext cx="24291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pleSDGothicNeoH00" panose="02000503000000000000" pitchFamily="2" charset="-127"/>
                <a:ea typeface="AppleSDGothicNeoH00" panose="02000503000000000000" pitchFamily="2" charset="-127"/>
              </a:rPr>
              <a:t>0</a:t>
            </a:r>
            <a:r>
              <a:rPr lang="en-US" altLang="ko-KR" sz="2400" dirty="0">
                <a:solidFill>
                  <a:schemeClr val="bg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pleSDGothicNeoH00" panose="02000503000000000000" pitchFamily="2" charset="-127"/>
                <a:ea typeface="AppleSDGothicNeoH00" panose="02000503000000000000" pitchFamily="2" charset="-127"/>
              </a:rPr>
              <a:t>4</a:t>
            </a:r>
            <a:r>
              <a:rPr lang="en-US" altLang="ko-KR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pleSDGothicNeoH00" panose="02000503000000000000" pitchFamily="2" charset="-127"/>
                <a:ea typeface="AppleSDGothicNeoH00" panose="02000503000000000000" pitchFamily="2" charset="-127"/>
              </a:rPr>
              <a:t>. </a:t>
            </a:r>
            <a:r>
              <a:rPr lang="ko-KR" alt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pleSDGothicNeoH00" panose="02000503000000000000" pitchFamily="2" charset="-127"/>
                <a:ea typeface="AppleSDGothicNeoH00" panose="02000503000000000000" pitchFamily="2" charset="-127"/>
              </a:rPr>
              <a:t>마케팅 제안 </a:t>
            </a:r>
          </a:p>
        </p:txBody>
      </p:sp>
    </p:spTree>
    <p:extLst>
      <p:ext uri="{BB962C8B-B14F-4D97-AF65-F5344CB8AC3E}">
        <p14:creationId xmlns:p14="http://schemas.microsoft.com/office/powerpoint/2010/main" val="1691541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5BB43BDE-0549-4F4B-B700-1693964F1FF8}"/>
              </a:ext>
            </a:extLst>
          </p:cNvPr>
          <p:cNvSpPr txBox="1"/>
          <p:nvPr/>
        </p:nvSpPr>
        <p:spPr>
          <a:xfrm>
            <a:off x="4855172" y="1360785"/>
            <a:ext cx="2739853" cy="461665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400">
                <a:latin typeface="AppleSDGothicNeoM00" panose="02000503000000000000" pitchFamily="2" charset="-127"/>
                <a:ea typeface="AppleSDGothicNeoM00" panose="02000503000000000000" pitchFamily="2" charset="-127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</a:rPr>
              <a:t>미세먼지 연관 키워드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17DAAF57-ED52-4FCF-B14F-84A713B802A9}"/>
              </a:ext>
            </a:extLst>
          </p:cNvPr>
          <p:cNvGrpSpPr/>
          <p:nvPr/>
        </p:nvGrpSpPr>
        <p:grpSpPr>
          <a:xfrm>
            <a:off x="4008644" y="1993003"/>
            <a:ext cx="4608306" cy="4464947"/>
            <a:chOff x="3770162" y="2146576"/>
            <a:chExt cx="4174711" cy="4711424"/>
          </a:xfrm>
          <a:effectLst>
            <a:outerShdw blurRad="482600" sx="102000" sy="102000" algn="ctr" rotWithShape="0">
              <a:prstClr val="black">
                <a:alpha val="40000"/>
              </a:prstClr>
            </a:outerShdw>
          </a:effectLst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F653679C-9099-46B0-8D9A-31A1783EE48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70162" y="2146576"/>
              <a:ext cx="4174711" cy="4711424"/>
            </a:xfrm>
            <a:prstGeom prst="rect">
              <a:avLst/>
            </a:prstGeom>
          </p:spPr>
        </p:pic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93E0D099-72C0-49A8-81EB-7FD2FAFE0157}"/>
                </a:ext>
              </a:extLst>
            </p:cNvPr>
            <p:cNvSpPr/>
            <p:nvPr/>
          </p:nvSpPr>
          <p:spPr>
            <a:xfrm>
              <a:off x="4082118" y="6317786"/>
              <a:ext cx="1069145" cy="423404"/>
            </a:xfrm>
            <a:prstGeom prst="ellipse">
              <a:avLst/>
            </a:prstGeom>
            <a:noFill/>
            <a:ln w="2540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B502C454-9906-469A-85FB-B3006F312260}"/>
                </a:ext>
              </a:extLst>
            </p:cNvPr>
            <p:cNvSpPr/>
            <p:nvPr/>
          </p:nvSpPr>
          <p:spPr>
            <a:xfrm>
              <a:off x="4809565" y="4502288"/>
              <a:ext cx="1286435" cy="548014"/>
            </a:xfrm>
            <a:prstGeom prst="ellipse">
              <a:avLst/>
            </a:prstGeom>
            <a:noFill/>
            <a:ln w="25400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10" name="직각 삼각형 9">
            <a:extLst>
              <a:ext uri="{FF2B5EF4-FFF2-40B4-BE49-F238E27FC236}">
                <a16:creationId xmlns:a16="http://schemas.microsoft.com/office/drawing/2014/main" id="{9E55161C-AEA6-4D25-A71B-4DA25CE41641}"/>
              </a:ext>
            </a:extLst>
          </p:cNvPr>
          <p:cNvSpPr/>
          <p:nvPr/>
        </p:nvSpPr>
        <p:spPr>
          <a:xfrm flipH="1" flipV="1">
            <a:off x="0" y="0"/>
            <a:ext cx="12192000" cy="793963"/>
          </a:xfrm>
          <a:prstGeom prst="rtTriangle">
            <a:avLst/>
          </a:prstGeom>
          <a:solidFill>
            <a:srgbClr val="1B44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1B44A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FE0CC5B-E6EE-488E-BB85-E22E896FBEF2}"/>
              </a:ext>
            </a:extLst>
          </p:cNvPr>
          <p:cNvSpPr txBox="1"/>
          <p:nvPr/>
        </p:nvSpPr>
        <p:spPr>
          <a:xfrm>
            <a:off x="118800" y="438745"/>
            <a:ext cx="72649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AppleSDGothicNeoH00" panose="02000503000000000000" pitchFamily="2" charset="-127"/>
                <a:ea typeface="AppleSDGothicNeoH00" panose="02000503000000000000" pitchFamily="2" charset="-127"/>
              </a:rPr>
              <a:t>1. </a:t>
            </a:r>
            <a:r>
              <a:rPr lang="ko-KR" altLang="en-US" sz="3200" dirty="0">
                <a:latin typeface="AppleSDGothicNeoH00" panose="02000503000000000000" pitchFamily="2" charset="-127"/>
                <a:ea typeface="AppleSDGothicNeoH00" panose="02000503000000000000" pitchFamily="2" charset="-127"/>
              </a:rPr>
              <a:t>강점은 강하게</a:t>
            </a:r>
            <a:r>
              <a:rPr lang="en-US" altLang="ko-KR" sz="3200" dirty="0">
                <a:latin typeface="AppleSDGothicNeoH00" panose="02000503000000000000" pitchFamily="2" charset="-127"/>
                <a:ea typeface="AppleSDGothicNeoH00" panose="02000503000000000000" pitchFamily="2" charset="-127"/>
              </a:rPr>
              <a:t>! – </a:t>
            </a:r>
            <a:r>
              <a:rPr lang="ko-KR" altLang="en-US" sz="3200" dirty="0">
                <a:latin typeface="AppleSDGothicNeoH00" panose="02000503000000000000" pitchFamily="2" charset="-127"/>
                <a:ea typeface="AppleSDGothicNeoH00" panose="02000503000000000000" pitchFamily="2" charset="-127"/>
              </a:rPr>
              <a:t> </a:t>
            </a:r>
            <a:r>
              <a:rPr lang="en-US" altLang="ko-KR" sz="3200" dirty="0">
                <a:latin typeface="AppleSDGothicNeoH00" panose="02000503000000000000" pitchFamily="2" charset="-127"/>
                <a:ea typeface="AppleSDGothicNeoH00" panose="02000503000000000000" pitchFamily="2" charset="-127"/>
              </a:rPr>
              <a:t>‘</a:t>
            </a:r>
            <a:r>
              <a:rPr lang="ko-KR" altLang="en-US" sz="3200" dirty="0">
                <a:solidFill>
                  <a:srgbClr val="1B44A1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옷</a:t>
            </a:r>
            <a:r>
              <a:rPr lang="ko-KR" altLang="en-US" sz="3200" dirty="0">
                <a:latin typeface="AppleSDGothicNeoH00" panose="02000503000000000000" pitchFamily="2" charset="-127"/>
                <a:ea typeface="AppleSDGothicNeoH00" panose="02000503000000000000" pitchFamily="2" charset="-127"/>
              </a:rPr>
              <a:t>의 </a:t>
            </a:r>
            <a:r>
              <a:rPr lang="ko-KR" altLang="en-US" sz="3200" dirty="0">
                <a:ln>
                  <a:solidFill>
                    <a:srgbClr val="1B44A1"/>
                  </a:solidFill>
                </a:ln>
                <a:latin typeface="AppleSDGothicNeoH00" panose="02000503000000000000" pitchFamily="2" charset="-127"/>
                <a:ea typeface="AppleSDGothicNeoH00" panose="02000503000000000000" pitchFamily="2" charset="-127"/>
              </a:rPr>
              <a:t>건강</a:t>
            </a:r>
            <a:r>
              <a:rPr lang="ko-KR" altLang="en-US" sz="3200" dirty="0">
                <a:latin typeface="AppleSDGothicNeoH00" panose="02000503000000000000" pitchFamily="2" charset="-127"/>
                <a:ea typeface="AppleSDGothicNeoH00" panose="02000503000000000000" pitchFamily="2" charset="-127"/>
              </a:rPr>
              <a:t>도 챙겨요</a:t>
            </a:r>
            <a:r>
              <a:rPr lang="en-US" altLang="ko-KR" sz="3200" dirty="0">
                <a:latin typeface="AppleSDGothicNeoH00" panose="02000503000000000000" pitchFamily="2" charset="-127"/>
                <a:ea typeface="AppleSDGothicNeoH00" panose="02000503000000000000" pitchFamily="2" charset="-127"/>
              </a:rPr>
              <a:t>’</a:t>
            </a:r>
            <a:endParaRPr lang="ko-KR" altLang="en-US" sz="3200" dirty="0">
              <a:latin typeface="AppleSDGothicNeoH00" panose="02000503000000000000" pitchFamily="2" charset="-127"/>
              <a:ea typeface="AppleSDGothicNeoH00" panose="02000503000000000000" pitchFamily="2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B68ED4C-2E8F-43F0-BD5B-ACBCF2FBE130}"/>
              </a:ext>
            </a:extLst>
          </p:cNvPr>
          <p:cNvSpPr/>
          <p:nvPr/>
        </p:nvSpPr>
        <p:spPr>
          <a:xfrm>
            <a:off x="923609" y="3276530"/>
            <a:ext cx="10573382" cy="1060450"/>
          </a:xfrm>
          <a:prstGeom prst="rect">
            <a:avLst/>
          </a:prstGeom>
          <a:solidFill>
            <a:srgbClr val="A2BAF0">
              <a:alpha val="70000"/>
            </a:srgbClr>
          </a:solidFill>
          <a:ln>
            <a:noFill/>
          </a:ln>
          <a:effectLst>
            <a:outerShdw blurRad="279400" dist="76200" dir="1560000" sx="104000" sy="104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3200" dirty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미세먼지</a:t>
            </a:r>
            <a:r>
              <a:rPr lang="ko-KR" altLang="en-US" sz="2800" dirty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의 연관 키워드에도 </a:t>
            </a:r>
            <a:r>
              <a:rPr lang="ko-KR" altLang="en-US" sz="3200" dirty="0" err="1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에어드레서</a:t>
            </a:r>
            <a:r>
              <a:rPr lang="ko-KR" altLang="en-US" sz="3200" dirty="0" err="1">
                <a:ln>
                  <a:solidFill>
                    <a:srgbClr val="1B44A1"/>
                  </a:solidFill>
                </a:ln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만</a:t>
            </a:r>
            <a:r>
              <a:rPr lang="ko-KR" altLang="en-US" sz="2800" dirty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나타남</a:t>
            </a:r>
            <a:endParaRPr lang="ko-KR" altLang="en-US" sz="2400" dirty="0">
              <a:solidFill>
                <a:schemeClr val="tx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F5145E8-0276-4000-8371-2D86EDAD0C9F}"/>
              </a:ext>
            </a:extLst>
          </p:cNvPr>
          <p:cNvSpPr txBox="1"/>
          <p:nvPr/>
        </p:nvSpPr>
        <p:spPr>
          <a:xfrm>
            <a:off x="9980792" y="75578"/>
            <a:ext cx="24291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pleSDGothicNeoH00" panose="02000503000000000000" pitchFamily="2" charset="-127"/>
                <a:ea typeface="AppleSDGothicNeoH00" panose="02000503000000000000" pitchFamily="2" charset="-127"/>
              </a:rPr>
              <a:t>0</a:t>
            </a:r>
            <a:r>
              <a:rPr lang="en-US" altLang="ko-KR" sz="2400" dirty="0">
                <a:solidFill>
                  <a:schemeClr val="bg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pleSDGothicNeoH00" panose="02000503000000000000" pitchFamily="2" charset="-127"/>
                <a:ea typeface="AppleSDGothicNeoH00" panose="02000503000000000000" pitchFamily="2" charset="-127"/>
              </a:rPr>
              <a:t>4</a:t>
            </a:r>
            <a:r>
              <a:rPr lang="en-US" altLang="ko-KR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pleSDGothicNeoH00" panose="02000503000000000000" pitchFamily="2" charset="-127"/>
                <a:ea typeface="AppleSDGothicNeoH00" panose="02000503000000000000" pitchFamily="2" charset="-127"/>
              </a:rPr>
              <a:t>. </a:t>
            </a:r>
            <a:r>
              <a:rPr lang="ko-KR" alt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pleSDGothicNeoH00" panose="02000503000000000000" pitchFamily="2" charset="-127"/>
                <a:ea typeface="AppleSDGothicNeoH00" panose="02000503000000000000" pitchFamily="2" charset="-127"/>
              </a:rPr>
              <a:t>마케팅 제안 </a:t>
            </a:r>
          </a:p>
        </p:txBody>
      </p:sp>
    </p:spTree>
    <p:extLst>
      <p:ext uri="{BB962C8B-B14F-4D97-AF65-F5344CB8AC3E}">
        <p14:creationId xmlns:p14="http://schemas.microsoft.com/office/powerpoint/2010/main" val="2550778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타원 5">
            <a:extLst>
              <a:ext uri="{FF2B5EF4-FFF2-40B4-BE49-F238E27FC236}">
                <a16:creationId xmlns:a16="http://schemas.microsoft.com/office/drawing/2014/main" id="{92BCF22F-BF65-4F1F-A1E1-73A89C55DF83}"/>
              </a:ext>
            </a:extLst>
          </p:cNvPr>
          <p:cNvSpPr/>
          <p:nvPr/>
        </p:nvSpPr>
        <p:spPr>
          <a:xfrm>
            <a:off x="7344299" y="1898248"/>
            <a:ext cx="4108369" cy="4137949"/>
          </a:xfrm>
          <a:prstGeom prst="ellipse">
            <a:avLst/>
          </a:prstGeom>
          <a:solidFill>
            <a:srgbClr val="FFFFFF">
              <a:alpha val="54902"/>
            </a:srgbClr>
          </a:solidFill>
          <a:ln>
            <a:noFill/>
          </a:ln>
          <a:effectLst>
            <a:outerShdw blurRad="596900" dist="50800" dir="5400000" algn="ctr" rotWithShape="0">
              <a:srgbClr val="000000">
                <a:alpha val="5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 descr="건물, 실외, 하늘, 도시이(가) 표시된 사진&#10;&#10;자동 생성된 설명">
            <a:extLst>
              <a:ext uri="{FF2B5EF4-FFF2-40B4-BE49-F238E27FC236}">
                <a16:creationId xmlns:a16="http://schemas.microsoft.com/office/drawing/2014/main" id="{17EAE844-0C46-4485-B7AF-CAC4EB9F29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4" y="2368083"/>
            <a:ext cx="5760716" cy="3456430"/>
          </a:xfrm>
          <a:prstGeom prst="rect">
            <a:avLst/>
          </a:prstGeom>
          <a:effectLst>
            <a:outerShdw blurRad="4318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A5E5611-8375-4C78-BE89-D5A074E6E435}"/>
              </a:ext>
            </a:extLst>
          </p:cNvPr>
          <p:cNvSpPr txBox="1"/>
          <p:nvPr/>
        </p:nvSpPr>
        <p:spPr>
          <a:xfrm>
            <a:off x="1530087" y="3652784"/>
            <a:ext cx="157927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0" dirty="0">
                <a:solidFill>
                  <a:schemeClr val="accent1"/>
                </a:solidFill>
                <a:effectLst>
                  <a:glow rad="1054100">
                    <a:schemeClr val="accent1">
                      <a:lumMod val="75000"/>
                      <a:alpha val="30000"/>
                    </a:schemeClr>
                  </a:glow>
                </a:effectLst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삼한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50D72AA-9637-4062-9826-4E450F844841}"/>
              </a:ext>
            </a:extLst>
          </p:cNvPr>
          <p:cNvSpPr/>
          <p:nvPr/>
        </p:nvSpPr>
        <p:spPr>
          <a:xfrm>
            <a:off x="3359579" y="3634633"/>
            <a:ext cx="143821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5400" dirty="0">
                <a:solidFill>
                  <a:schemeClr val="bg2">
                    <a:lumMod val="25000"/>
                  </a:schemeClr>
                </a:solidFill>
                <a:effectLst>
                  <a:glow rad="1054100">
                    <a:schemeClr val="bg2">
                      <a:lumMod val="10000"/>
                      <a:alpha val="30000"/>
                    </a:schemeClr>
                  </a:glow>
                </a:effectLst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사미</a:t>
            </a:r>
            <a:endParaRPr lang="ko-KR" altLang="en-US" sz="5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8" name="직각 삼각형 7">
            <a:extLst>
              <a:ext uri="{FF2B5EF4-FFF2-40B4-BE49-F238E27FC236}">
                <a16:creationId xmlns:a16="http://schemas.microsoft.com/office/drawing/2014/main" id="{AAF16A6A-AC7B-4463-ADB3-BAA8EC6FADE3}"/>
              </a:ext>
            </a:extLst>
          </p:cNvPr>
          <p:cNvSpPr/>
          <p:nvPr/>
        </p:nvSpPr>
        <p:spPr>
          <a:xfrm flipH="1" flipV="1">
            <a:off x="0" y="0"/>
            <a:ext cx="12192000" cy="793963"/>
          </a:xfrm>
          <a:prstGeom prst="rtTriangle">
            <a:avLst/>
          </a:prstGeom>
          <a:solidFill>
            <a:srgbClr val="1B44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1B44A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5B00EC-1C9C-486A-A4D2-5A7BD4D816FA}"/>
              </a:ext>
            </a:extLst>
          </p:cNvPr>
          <p:cNvSpPr txBox="1"/>
          <p:nvPr/>
        </p:nvSpPr>
        <p:spPr>
          <a:xfrm>
            <a:off x="118800" y="438745"/>
            <a:ext cx="72649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AppleSDGothicNeoH00" panose="02000503000000000000" pitchFamily="2" charset="-127"/>
                <a:ea typeface="AppleSDGothicNeoH00" panose="02000503000000000000" pitchFamily="2" charset="-127"/>
              </a:rPr>
              <a:t>1. </a:t>
            </a:r>
            <a:r>
              <a:rPr lang="ko-KR" altLang="en-US" sz="3200" dirty="0">
                <a:latin typeface="AppleSDGothicNeoH00" panose="02000503000000000000" pitchFamily="2" charset="-127"/>
                <a:ea typeface="AppleSDGothicNeoH00" panose="02000503000000000000" pitchFamily="2" charset="-127"/>
              </a:rPr>
              <a:t>강점은 강하게</a:t>
            </a:r>
            <a:r>
              <a:rPr lang="en-US" altLang="ko-KR" sz="3200" dirty="0">
                <a:latin typeface="AppleSDGothicNeoH00" panose="02000503000000000000" pitchFamily="2" charset="-127"/>
                <a:ea typeface="AppleSDGothicNeoH00" panose="02000503000000000000" pitchFamily="2" charset="-127"/>
              </a:rPr>
              <a:t>! – </a:t>
            </a:r>
            <a:r>
              <a:rPr lang="ko-KR" altLang="en-US" sz="3200" dirty="0">
                <a:latin typeface="AppleSDGothicNeoH00" panose="02000503000000000000" pitchFamily="2" charset="-127"/>
                <a:ea typeface="AppleSDGothicNeoH00" panose="02000503000000000000" pitchFamily="2" charset="-127"/>
              </a:rPr>
              <a:t> </a:t>
            </a:r>
            <a:r>
              <a:rPr lang="en-US" altLang="ko-KR" sz="3200" dirty="0">
                <a:latin typeface="AppleSDGothicNeoH00" panose="02000503000000000000" pitchFamily="2" charset="-127"/>
                <a:ea typeface="AppleSDGothicNeoH00" panose="02000503000000000000" pitchFamily="2" charset="-127"/>
              </a:rPr>
              <a:t>‘</a:t>
            </a:r>
            <a:r>
              <a:rPr lang="ko-KR" altLang="en-US" sz="3200" dirty="0">
                <a:solidFill>
                  <a:srgbClr val="1B44A1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옷</a:t>
            </a:r>
            <a:r>
              <a:rPr lang="ko-KR" altLang="en-US" sz="3200" dirty="0">
                <a:latin typeface="AppleSDGothicNeoH00" panose="02000503000000000000" pitchFamily="2" charset="-127"/>
                <a:ea typeface="AppleSDGothicNeoH00" panose="02000503000000000000" pitchFamily="2" charset="-127"/>
              </a:rPr>
              <a:t>의 </a:t>
            </a:r>
            <a:r>
              <a:rPr lang="ko-KR" altLang="en-US" sz="3200" dirty="0">
                <a:ln>
                  <a:solidFill>
                    <a:srgbClr val="1B44A1"/>
                  </a:solidFill>
                </a:ln>
                <a:latin typeface="AppleSDGothicNeoH00" panose="02000503000000000000" pitchFamily="2" charset="-127"/>
                <a:ea typeface="AppleSDGothicNeoH00" panose="02000503000000000000" pitchFamily="2" charset="-127"/>
              </a:rPr>
              <a:t>건강</a:t>
            </a:r>
            <a:r>
              <a:rPr lang="ko-KR" altLang="en-US" sz="3200" dirty="0">
                <a:latin typeface="AppleSDGothicNeoH00" panose="02000503000000000000" pitchFamily="2" charset="-127"/>
                <a:ea typeface="AppleSDGothicNeoH00" panose="02000503000000000000" pitchFamily="2" charset="-127"/>
              </a:rPr>
              <a:t>도 챙겨요</a:t>
            </a:r>
            <a:r>
              <a:rPr lang="en-US" altLang="ko-KR" sz="3200" dirty="0">
                <a:latin typeface="AppleSDGothicNeoH00" panose="02000503000000000000" pitchFamily="2" charset="-127"/>
                <a:ea typeface="AppleSDGothicNeoH00" panose="02000503000000000000" pitchFamily="2" charset="-127"/>
              </a:rPr>
              <a:t>’</a:t>
            </a:r>
            <a:endParaRPr lang="ko-KR" altLang="en-US" sz="3200" dirty="0">
              <a:latin typeface="AppleSDGothicNeoH00" panose="02000503000000000000" pitchFamily="2" charset="-127"/>
              <a:ea typeface="AppleSDGothicNeoH00" panose="02000503000000000000" pitchFamily="2" charset="-127"/>
            </a:endParaRPr>
          </a:p>
        </p:txBody>
      </p:sp>
      <p:pic>
        <p:nvPicPr>
          <p:cNvPr id="15" name="Picture 4" descr="ë¯¸ì¸ë¨¼ì§ 3ëê°ì ì ëí ì´ë¯¸ì§ ê²ìê²°ê³¼">
            <a:extLst>
              <a:ext uri="{FF2B5EF4-FFF2-40B4-BE49-F238E27FC236}">
                <a16:creationId xmlns:a16="http://schemas.microsoft.com/office/drawing/2014/main" id="{2A55B43F-5215-4F82-826A-BB1BF7BFB0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1250" y1="30065" x2="51250" y2="30065"/>
                        <a14:foregroundMark x1="43958" y1="26144" x2="44167" y2="33987"/>
                        <a14:foregroundMark x1="44167" y1="33987" x2="51458" y2="37037"/>
                        <a14:foregroundMark x1="51458" y1="37037" x2="56875" y2="36166"/>
                        <a14:foregroundMark x1="53542" y1="26144" x2="63333" y2="34641"/>
                        <a14:foregroundMark x1="15417" y1="40959" x2="15417" y2="38998"/>
                        <a14:foregroundMark x1="82917" y1="41612" x2="85208" y2="42266"/>
                        <a14:foregroundMark x1="83958" y1="38780" x2="83958" y2="38780"/>
                        <a14:foregroundMark x1="84375" y1="38344" x2="81875" y2="39651"/>
                        <a14:foregroundMark x1="38125" y1="40523" x2="56042" y2="40523"/>
                        <a14:foregroundMark x1="56042" y1="40523" x2="61667" y2="39869"/>
                        <a14:foregroundMark x1="23958" y1="67102" x2="28333" y2="84532"/>
                        <a14:foregroundMark x1="17708" y1="68627" x2="20417" y2="70370"/>
                        <a14:foregroundMark x1="21458" y1="77996" x2="22917" y2="79739"/>
                        <a14:foregroundMark x1="48750" y1="68192" x2="47917" y2="82789"/>
                        <a14:foregroundMark x1="11250" y1="38998" x2="20417" y2="40959"/>
                        <a14:foregroundMark x1="70208" y1="63399" x2="74375" y2="65577"/>
                        <a14:foregroundMark x1="15833" y1="42484" x2="15833" y2="39869"/>
                        <a14:foregroundMark x1="43958" y1="32026" x2="38750" y2="37473"/>
                        <a14:foregroundMark x1="38750" y1="37473" x2="38750" y2="37473"/>
                        <a14:foregroundMark x1="57708" y1="37255" x2="65000" y2="35076"/>
                        <a14:foregroundMark x1="65000" y1="35076" x2="58333" y2="35076"/>
                        <a14:foregroundMark x1="84583" y1="40087" x2="78958" y2="42484"/>
                        <a14:foregroundMark x1="45833" y1="48366" x2="45833" y2="48366"/>
                        <a14:foregroundMark x1="45625" y1="45969" x2="45625" y2="45969"/>
                        <a14:foregroundMark x1="41250" y1="46623" x2="41250" y2="46623"/>
                        <a14:foregroundMark x1="49583" y1="45969" x2="49583" y2="45969"/>
                        <a14:foregroundMark x1="55000" y1="47930" x2="55000" y2="47930"/>
                        <a14:foregroundMark x1="50833" y1="49673" x2="50833" y2="49673"/>
                        <a14:foregroundMark x1="57292" y1="46623" x2="57292" y2="46623"/>
                        <a14:foregroundMark x1="58958" y1="47495" x2="58958" y2="47495"/>
                        <a14:foregroundMark x1="59792" y1="45969" x2="59792" y2="45969"/>
                        <a14:foregroundMark x1="53125" y1="47277" x2="53125" y2="4727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9956" y="1443168"/>
            <a:ext cx="4916464" cy="4701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0EB2DC6-21A9-447B-B98C-47E89979AB89}"/>
              </a:ext>
            </a:extLst>
          </p:cNvPr>
          <p:cNvSpPr txBox="1"/>
          <p:nvPr/>
        </p:nvSpPr>
        <p:spPr>
          <a:xfrm>
            <a:off x="7309412" y="2592729"/>
            <a:ext cx="8499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로봇청소기</a:t>
            </a:r>
            <a:endParaRPr lang="en-US" altLang="ko-KR" sz="1200" dirty="0">
              <a:latin typeface="AppleSDGothicNeoSB00" panose="02000503000000000000" pitchFamily="2" charset="-127"/>
              <a:ea typeface="AppleSDGothicNeoSB00" panose="02000503000000000000" pitchFamily="2" charset="-127"/>
            </a:endParaRPr>
          </a:p>
          <a:p>
            <a:pPr algn="ctr"/>
            <a:r>
              <a:rPr lang="en-US" altLang="ko-KR" sz="12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108%</a:t>
            </a:r>
            <a:endParaRPr lang="ko-KR" altLang="en-US" sz="1200" dirty="0">
              <a:latin typeface="AppleSDGothicNeoSB00" panose="02000503000000000000" pitchFamily="2" charset="-127"/>
              <a:ea typeface="AppleSDGothicNeoSB00" panose="02000503000000000000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48BA0A6-0614-410B-ABC2-3DF4573A2886}"/>
              </a:ext>
            </a:extLst>
          </p:cNvPr>
          <p:cNvSpPr txBox="1"/>
          <p:nvPr/>
        </p:nvSpPr>
        <p:spPr>
          <a:xfrm>
            <a:off x="7664369" y="4024687"/>
            <a:ext cx="8499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의류건조기</a:t>
            </a:r>
            <a:endParaRPr lang="en-US" altLang="ko-KR" sz="1200" dirty="0">
              <a:latin typeface="AppleSDGothicNeoSB00" panose="02000503000000000000" pitchFamily="2" charset="-127"/>
              <a:ea typeface="AppleSDGothicNeoSB00" panose="02000503000000000000" pitchFamily="2" charset="-127"/>
            </a:endParaRPr>
          </a:p>
          <a:p>
            <a:pPr algn="ctr"/>
            <a:r>
              <a:rPr lang="en-US" altLang="ko-KR" sz="12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1070%</a:t>
            </a:r>
            <a:endParaRPr lang="ko-KR" altLang="en-US" sz="1200" dirty="0">
              <a:latin typeface="AppleSDGothicNeoSB00" panose="02000503000000000000" pitchFamily="2" charset="-127"/>
              <a:ea typeface="AppleSDGothicNeoSB00" panose="02000503000000000000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002B756-7AEF-4981-A0CA-2B20B89A291A}"/>
              </a:ext>
            </a:extLst>
          </p:cNvPr>
          <p:cNvSpPr txBox="1"/>
          <p:nvPr/>
        </p:nvSpPr>
        <p:spPr>
          <a:xfrm>
            <a:off x="8910629" y="4024686"/>
            <a:ext cx="8499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공기청정기</a:t>
            </a:r>
            <a:endParaRPr lang="en-US" altLang="ko-KR" sz="1200" dirty="0">
              <a:latin typeface="AppleSDGothicNeoSB00" panose="02000503000000000000" pitchFamily="2" charset="-127"/>
              <a:ea typeface="AppleSDGothicNeoSB00" panose="02000503000000000000" pitchFamily="2" charset="-127"/>
            </a:endParaRPr>
          </a:p>
          <a:p>
            <a:pPr algn="ctr"/>
            <a:r>
              <a:rPr lang="en-US" altLang="ko-KR" sz="12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96%</a:t>
            </a:r>
            <a:endParaRPr lang="ko-KR" altLang="en-US" sz="1200" dirty="0">
              <a:latin typeface="AppleSDGothicNeoSB00" panose="02000503000000000000" pitchFamily="2" charset="-127"/>
              <a:ea typeface="AppleSDGothicNeoSB00" panose="02000503000000000000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12C63FC-CAD5-432A-A9FD-B364D983D937}"/>
              </a:ext>
            </a:extLst>
          </p:cNvPr>
          <p:cNvSpPr txBox="1"/>
          <p:nvPr/>
        </p:nvSpPr>
        <p:spPr>
          <a:xfrm>
            <a:off x="10102895" y="3793853"/>
            <a:ext cx="8499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스타일가전</a:t>
            </a:r>
            <a:endParaRPr lang="en-US" altLang="ko-KR" sz="1200" dirty="0">
              <a:latin typeface="AppleSDGothicNeoSB00" panose="02000503000000000000" pitchFamily="2" charset="-127"/>
              <a:ea typeface="AppleSDGothicNeoSB00" panose="02000503000000000000" pitchFamily="2" charset="-127"/>
            </a:endParaRPr>
          </a:p>
          <a:p>
            <a:pPr algn="ctr"/>
            <a:r>
              <a:rPr lang="en-US" altLang="ko-KR" sz="12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632%</a:t>
            </a:r>
            <a:endParaRPr lang="ko-KR" altLang="en-US" sz="1200" dirty="0">
              <a:latin typeface="AppleSDGothicNeoSB00" panose="02000503000000000000" pitchFamily="2" charset="-127"/>
              <a:ea typeface="AppleSDGothicNeoSB00" panose="02000503000000000000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9E2B8B3-AC9F-47CE-B39D-046D87A52468}"/>
              </a:ext>
            </a:extLst>
          </p:cNvPr>
          <p:cNvSpPr txBox="1"/>
          <p:nvPr/>
        </p:nvSpPr>
        <p:spPr>
          <a:xfrm>
            <a:off x="10519274" y="2602482"/>
            <a:ext cx="11705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스팀</a:t>
            </a:r>
            <a:r>
              <a:rPr lang="en-US" altLang="ko-KR" sz="12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/</a:t>
            </a:r>
            <a:r>
              <a:rPr lang="ko-KR" altLang="en-US" sz="12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침구청소기</a:t>
            </a:r>
            <a:endParaRPr lang="en-US" altLang="ko-KR" sz="1200" dirty="0">
              <a:latin typeface="AppleSDGothicNeoSB00" panose="02000503000000000000" pitchFamily="2" charset="-127"/>
              <a:ea typeface="AppleSDGothicNeoSB00" panose="02000503000000000000" pitchFamily="2" charset="-127"/>
            </a:endParaRPr>
          </a:p>
          <a:p>
            <a:pPr algn="ctr"/>
            <a:r>
              <a:rPr lang="en-US" altLang="ko-KR" sz="12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46%</a:t>
            </a:r>
            <a:endParaRPr lang="ko-KR" altLang="en-US" sz="1200" dirty="0">
              <a:latin typeface="AppleSDGothicNeoSB00" panose="02000503000000000000" pitchFamily="2" charset="-127"/>
              <a:ea typeface="AppleSDGothicNeoSB00" panose="02000503000000000000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3CCDA3B-0D51-472E-A3B8-9DFE8B6D5F3D}"/>
              </a:ext>
            </a:extLst>
          </p:cNvPr>
          <p:cNvSpPr txBox="1"/>
          <p:nvPr/>
        </p:nvSpPr>
        <p:spPr>
          <a:xfrm>
            <a:off x="9980792" y="75578"/>
            <a:ext cx="24291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pleSDGothicNeoH00" panose="02000503000000000000" pitchFamily="2" charset="-127"/>
                <a:ea typeface="AppleSDGothicNeoH00" panose="02000503000000000000" pitchFamily="2" charset="-127"/>
              </a:rPr>
              <a:t>0</a:t>
            </a:r>
            <a:r>
              <a:rPr lang="en-US" altLang="ko-KR" sz="2400" dirty="0">
                <a:solidFill>
                  <a:schemeClr val="bg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pleSDGothicNeoH00" panose="02000503000000000000" pitchFamily="2" charset="-127"/>
                <a:ea typeface="AppleSDGothicNeoH00" panose="02000503000000000000" pitchFamily="2" charset="-127"/>
              </a:rPr>
              <a:t>4</a:t>
            </a:r>
            <a:r>
              <a:rPr lang="en-US" altLang="ko-KR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pleSDGothicNeoH00" panose="02000503000000000000" pitchFamily="2" charset="-127"/>
                <a:ea typeface="AppleSDGothicNeoH00" panose="02000503000000000000" pitchFamily="2" charset="-127"/>
              </a:rPr>
              <a:t>. </a:t>
            </a:r>
            <a:r>
              <a:rPr lang="ko-KR" alt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pleSDGothicNeoH00" panose="02000503000000000000" pitchFamily="2" charset="-127"/>
                <a:ea typeface="AppleSDGothicNeoH00" panose="02000503000000000000" pitchFamily="2" charset="-127"/>
              </a:rPr>
              <a:t>마케팅 제안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2FB762-4AFB-419C-90DE-B7AF0858ABC6}"/>
              </a:ext>
            </a:extLst>
          </p:cNvPr>
          <p:cNvSpPr txBox="1"/>
          <p:nvPr/>
        </p:nvSpPr>
        <p:spPr>
          <a:xfrm>
            <a:off x="10481598" y="5713032"/>
            <a:ext cx="90762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출처</a:t>
            </a:r>
            <a:r>
              <a:rPr lang="en-US" altLang="ko-KR" sz="15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:</a:t>
            </a:r>
            <a:r>
              <a:rPr lang="ko-KR" altLang="en-US" sz="15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옥션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839366F-B552-47E6-B303-6476A0F66F59}"/>
              </a:ext>
            </a:extLst>
          </p:cNvPr>
          <p:cNvSpPr txBox="1"/>
          <p:nvPr/>
        </p:nvSpPr>
        <p:spPr>
          <a:xfrm>
            <a:off x="7601801" y="1291887"/>
            <a:ext cx="3427701" cy="461665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>
                <a:latin typeface="AppleSDGothicNeoM00" panose="02000503000000000000" pitchFamily="2" charset="-127"/>
                <a:ea typeface="AppleSDGothicNeoM00" panose="02000503000000000000" pitchFamily="2" charset="-127"/>
              </a:defRPr>
            </a:lvl1pPr>
          </a:lstStyle>
          <a:p>
            <a:r>
              <a:rPr lang="en-US" altLang="ko-KR" dirty="0"/>
              <a:t>    </a:t>
            </a:r>
            <a:r>
              <a:rPr lang="en-US" altLang="ko-KR" b="1" dirty="0"/>
              <a:t>2017</a:t>
            </a:r>
            <a:r>
              <a:rPr lang="ko-KR" altLang="en-US" dirty="0"/>
              <a:t>년 대비 판매추이</a:t>
            </a:r>
            <a:endParaRPr lang="ko-KR" altLang="en-US" b="1" dirty="0"/>
          </a:p>
        </p:txBody>
      </p:sp>
      <p:sp>
        <p:nvSpPr>
          <p:cNvPr id="7" name="화살표: 위쪽 6">
            <a:extLst>
              <a:ext uri="{FF2B5EF4-FFF2-40B4-BE49-F238E27FC236}">
                <a16:creationId xmlns:a16="http://schemas.microsoft.com/office/drawing/2014/main" id="{9C5EE39F-51B9-4DAB-9C49-A70548489F40}"/>
              </a:ext>
            </a:extLst>
          </p:cNvPr>
          <p:cNvSpPr/>
          <p:nvPr/>
        </p:nvSpPr>
        <p:spPr>
          <a:xfrm>
            <a:off x="7925791" y="2831603"/>
            <a:ext cx="136169" cy="143019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화살표: 위쪽 22">
            <a:extLst>
              <a:ext uri="{FF2B5EF4-FFF2-40B4-BE49-F238E27FC236}">
                <a16:creationId xmlns:a16="http://schemas.microsoft.com/office/drawing/2014/main" id="{A4FE8391-5271-4448-A822-3B0C3886F3A7}"/>
              </a:ext>
            </a:extLst>
          </p:cNvPr>
          <p:cNvSpPr/>
          <p:nvPr/>
        </p:nvSpPr>
        <p:spPr>
          <a:xfrm>
            <a:off x="8337482" y="4255518"/>
            <a:ext cx="136169" cy="143019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화살표: 위쪽 23">
            <a:extLst>
              <a:ext uri="{FF2B5EF4-FFF2-40B4-BE49-F238E27FC236}">
                <a16:creationId xmlns:a16="http://schemas.microsoft.com/office/drawing/2014/main" id="{45CFE7F7-81F8-411D-96C6-CB488BAB609F}"/>
              </a:ext>
            </a:extLst>
          </p:cNvPr>
          <p:cNvSpPr/>
          <p:nvPr/>
        </p:nvSpPr>
        <p:spPr>
          <a:xfrm>
            <a:off x="10760912" y="4009643"/>
            <a:ext cx="136169" cy="143019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화살표: 위쪽 24">
            <a:extLst>
              <a:ext uri="{FF2B5EF4-FFF2-40B4-BE49-F238E27FC236}">
                <a16:creationId xmlns:a16="http://schemas.microsoft.com/office/drawing/2014/main" id="{2511A462-2F07-4C07-8492-5D314D26303E}"/>
              </a:ext>
            </a:extLst>
          </p:cNvPr>
          <p:cNvSpPr/>
          <p:nvPr/>
        </p:nvSpPr>
        <p:spPr>
          <a:xfrm>
            <a:off x="9529748" y="4255518"/>
            <a:ext cx="136169" cy="143019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화살표: 위쪽 25">
            <a:extLst>
              <a:ext uri="{FF2B5EF4-FFF2-40B4-BE49-F238E27FC236}">
                <a16:creationId xmlns:a16="http://schemas.microsoft.com/office/drawing/2014/main" id="{EEEA8193-C692-4ED2-8D59-C838FE03A69E}"/>
              </a:ext>
            </a:extLst>
          </p:cNvPr>
          <p:cNvSpPr/>
          <p:nvPr/>
        </p:nvSpPr>
        <p:spPr>
          <a:xfrm>
            <a:off x="11266449" y="2838180"/>
            <a:ext cx="136169" cy="143019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25E8469-9FCB-477F-9B64-CC4AE86252A8}"/>
              </a:ext>
            </a:extLst>
          </p:cNvPr>
          <p:cNvSpPr txBox="1"/>
          <p:nvPr/>
        </p:nvSpPr>
        <p:spPr>
          <a:xfrm>
            <a:off x="335284" y="5947456"/>
            <a:ext cx="24112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*</a:t>
            </a:r>
            <a:r>
              <a:rPr lang="ko-KR" altLang="en-US" sz="1400" dirty="0" err="1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삼일은</a:t>
            </a:r>
            <a:r>
              <a:rPr lang="ko-KR" altLang="en-US" sz="14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 춥고 </a:t>
            </a:r>
            <a:r>
              <a:rPr lang="ko-KR" altLang="en-US" sz="1400" dirty="0" err="1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사일은</a:t>
            </a:r>
            <a:r>
              <a:rPr lang="ko-KR" altLang="en-US" sz="14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 미세먼지다</a:t>
            </a:r>
          </a:p>
        </p:txBody>
      </p:sp>
    </p:spTree>
    <p:extLst>
      <p:ext uri="{BB962C8B-B14F-4D97-AF65-F5344CB8AC3E}">
        <p14:creationId xmlns:p14="http://schemas.microsoft.com/office/powerpoint/2010/main" val="10193909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ìì´ëë ì ê¸°ë¥">
            <a:extLst>
              <a:ext uri="{FF2B5EF4-FFF2-40B4-BE49-F238E27FC236}">
                <a16:creationId xmlns:a16="http://schemas.microsoft.com/office/drawing/2014/main" id="{C4315B8B-415F-410B-9127-7C0F318455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870" y="1657301"/>
            <a:ext cx="2274208" cy="4548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ì¤íì¼ë¬">
            <a:extLst>
              <a:ext uri="{FF2B5EF4-FFF2-40B4-BE49-F238E27FC236}">
                <a16:creationId xmlns:a16="http://schemas.microsoft.com/office/drawing/2014/main" id="{D1313D0B-105C-46BC-9291-497CADBB67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56" r="13382"/>
          <a:stretch/>
        </p:blipFill>
        <p:spPr bwMode="auto">
          <a:xfrm>
            <a:off x="8171770" y="1657301"/>
            <a:ext cx="3939721" cy="4436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각 삼각형 7">
            <a:extLst>
              <a:ext uri="{FF2B5EF4-FFF2-40B4-BE49-F238E27FC236}">
                <a16:creationId xmlns:a16="http://schemas.microsoft.com/office/drawing/2014/main" id="{AAF16A6A-AC7B-4463-ADB3-BAA8EC6FADE3}"/>
              </a:ext>
            </a:extLst>
          </p:cNvPr>
          <p:cNvSpPr/>
          <p:nvPr/>
        </p:nvSpPr>
        <p:spPr>
          <a:xfrm flipH="1" flipV="1">
            <a:off x="0" y="0"/>
            <a:ext cx="12192000" cy="793963"/>
          </a:xfrm>
          <a:prstGeom prst="rtTriangle">
            <a:avLst/>
          </a:prstGeom>
          <a:solidFill>
            <a:srgbClr val="1B44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1B44A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5B00EC-1C9C-486A-A4D2-5A7BD4D816FA}"/>
              </a:ext>
            </a:extLst>
          </p:cNvPr>
          <p:cNvSpPr txBox="1"/>
          <p:nvPr/>
        </p:nvSpPr>
        <p:spPr>
          <a:xfrm>
            <a:off x="118800" y="438745"/>
            <a:ext cx="72649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AppleSDGothicNeoH00" panose="02000503000000000000" pitchFamily="2" charset="-127"/>
                <a:ea typeface="AppleSDGothicNeoH00" panose="02000503000000000000" pitchFamily="2" charset="-127"/>
              </a:rPr>
              <a:t>1. </a:t>
            </a:r>
            <a:r>
              <a:rPr lang="ko-KR" altLang="en-US" sz="3200" dirty="0">
                <a:latin typeface="AppleSDGothicNeoH00" panose="02000503000000000000" pitchFamily="2" charset="-127"/>
                <a:ea typeface="AppleSDGothicNeoH00" panose="02000503000000000000" pitchFamily="2" charset="-127"/>
              </a:rPr>
              <a:t>강점은 강하게</a:t>
            </a:r>
            <a:r>
              <a:rPr lang="en-US" altLang="ko-KR" sz="3200" dirty="0">
                <a:latin typeface="AppleSDGothicNeoH00" panose="02000503000000000000" pitchFamily="2" charset="-127"/>
                <a:ea typeface="AppleSDGothicNeoH00" panose="02000503000000000000" pitchFamily="2" charset="-127"/>
              </a:rPr>
              <a:t>! – </a:t>
            </a:r>
            <a:r>
              <a:rPr lang="ko-KR" altLang="en-US" sz="3200" dirty="0">
                <a:latin typeface="AppleSDGothicNeoH00" panose="02000503000000000000" pitchFamily="2" charset="-127"/>
                <a:ea typeface="AppleSDGothicNeoH00" panose="02000503000000000000" pitchFamily="2" charset="-127"/>
              </a:rPr>
              <a:t> </a:t>
            </a:r>
            <a:r>
              <a:rPr lang="en-US" altLang="ko-KR" sz="3200" dirty="0">
                <a:latin typeface="AppleSDGothicNeoH00" panose="02000503000000000000" pitchFamily="2" charset="-127"/>
                <a:ea typeface="AppleSDGothicNeoH00" panose="02000503000000000000" pitchFamily="2" charset="-127"/>
              </a:rPr>
              <a:t>‘</a:t>
            </a:r>
            <a:r>
              <a:rPr lang="ko-KR" altLang="en-US" sz="3200" dirty="0">
                <a:solidFill>
                  <a:srgbClr val="1B44A1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옷</a:t>
            </a:r>
            <a:r>
              <a:rPr lang="ko-KR" altLang="en-US" sz="3200" dirty="0">
                <a:latin typeface="AppleSDGothicNeoH00" panose="02000503000000000000" pitchFamily="2" charset="-127"/>
                <a:ea typeface="AppleSDGothicNeoH00" panose="02000503000000000000" pitchFamily="2" charset="-127"/>
              </a:rPr>
              <a:t>의 </a:t>
            </a:r>
            <a:r>
              <a:rPr lang="ko-KR" altLang="en-US" sz="3200" dirty="0">
                <a:ln>
                  <a:solidFill>
                    <a:srgbClr val="1B44A1"/>
                  </a:solidFill>
                </a:ln>
                <a:latin typeface="AppleSDGothicNeoH00" panose="02000503000000000000" pitchFamily="2" charset="-127"/>
                <a:ea typeface="AppleSDGothicNeoH00" panose="02000503000000000000" pitchFamily="2" charset="-127"/>
              </a:rPr>
              <a:t>건강</a:t>
            </a:r>
            <a:r>
              <a:rPr lang="ko-KR" altLang="en-US" sz="3200" dirty="0">
                <a:latin typeface="AppleSDGothicNeoH00" panose="02000503000000000000" pitchFamily="2" charset="-127"/>
                <a:ea typeface="AppleSDGothicNeoH00" panose="02000503000000000000" pitchFamily="2" charset="-127"/>
              </a:rPr>
              <a:t>도 챙겨요</a:t>
            </a:r>
            <a:r>
              <a:rPr lang="en-US" altLang="ko-KR" sz="3200" dirty="0">
                <a:latin typeface="AppleSDGothicNeoH00" panose="02000503000000000000" pitchFamily="2" charset="-127"/>
                <a:ea typeface="AppleSDGothicNeoH00" panose="02000503000000000000" pitchFamily="2" charset="-127"/>
              </a:rPr>
              <a:t>’</a:t>
            </a:r>
            <a:endParaRPr lang="ko-KR" altLang="en-US" sz="3200" dirty="0">
              <a:latin typeface="AppleSDGothicNeoH00" panose="02000503000000000000" pitchFamily="2" charset="-127"/>
              <a:ea typeface="AppleSDGothicNeoH00" panose="02000503000000000000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3CCDA3B-0D51-472E-A3B8-9DFE8B6D5F3D}"/>
              </a:ext>
            </a:extLst>
          </p:cNvPr>
          <p:cNvSpPr txBox="1"/>
          <p:nvPr/>
        </p:nvSpPr>
        <p:spPr>
          <a:xfrm>
            <a:off x="9980792" y="75578"/>
            <a:ext cx="24291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pleSDGothicNeoH00" panose="02000503000000000000" pitchFamily="2" charset="-127"/>
                <a:ea typeface="AppleSDGothicNeoH00" panose="02000503000000000000" pitchFamily="2" charset="-127"/>
              </a:rPr>
              <a:t>0</a:t>
            </a:r>
            <a:r>
              <a:rPr lang="en-US" altLang="ko-KR" sz="2400" dirty="0">
                <a:solidFill>
                  <a:schemeClr val="bg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pleSDGothicNeoH00" panose="02000503000000000000" pitchFamily="2" charset="-127"/>
                <a:ea typeface="AppleSDGothicNeoH00" panose="02000503000000000000" pitchFamily="2" charset="-127"/>
              </a:rPr>
              <a:t>4</a:t>
            </a:r>
            <a:r>
              <a:rPr lang="en-US" altLang="ko-KR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pleSDGothicNeoH00" panose="02000503000000000000" pitchFamily="2" charset="-127"/>
                <a:ea typeface="AppleSDGothicNeoH00" panose="02000503000000000000" pitchFamily="2" charset="-127"/>
              </a:rPr>
              <a:t>. </a:t>
            </a:r>
            <a:r>
              <a:rPr lang="ko-KR" alt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pleSDGothicNeoH00" panose="02000503000000000000" pitchFamily="2" charset="-127"/>
                <a:ea typeface="AppleSDGothicNeoH00" panose="02000503000000000000" pitchFamily="2" charset="-127"/>
              </a:rPr>
              <a:t>마케팅 제안 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965B2D6-B8F9-4428-A91C-5061F9DE813E}"/>
              </a:ext>
            </a:extLst>
          </p:cNvPr>
          <p:cNvGrpSpPr/>
          <p:nvPr/>
        </p:nvGrpSpPr>
        <p:grpSpPr>
          <a:xfrm>
            <a:off x="3000603" y="2076451"/>
            <a:ext cx="2044700" cy="3019564"/>
            <a:chOff x="3146879" y="1765301"/>
            <a:chExt cx="2044700" cy="3019564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7A9CD7C3-C987-4570-BC66-AE9DFE724AED}"/>
                </a:ext>
              </a:extLst>
            </p:cNvPr>
            <p:cNvSpPr/>
            <p:nvPr/>
          </p:nvSpPr>
          <p:spPr>
            <a:xfrm>
              <a:off x="3146879" y="2143265"/>
              <a:ext cx="2044700" cy="264160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b="1" dirty="0">
                  <a:solidFill>
                    <a:schemeClr val="tx1"/>
                  </a:solidFill>
                </a:rPr>
                <a:t>미세먼지 필터 </a:t>
              </a:r>
            </a:p>
            <a:p>
              <a:pPr algn="ctr"/>
              <a:endParaRPr lang="ko-KR" altLang="ko-KR" dirty="0">
                <a:solidFill>
                  <a:schemeClr val="tx1"/>
                </a:solidFill>
              </a:endParaRPr>
            </a:p>
          </p:txBody>
        </p: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30BB070F-D3E1-4E35-B004-AFCC6E26E458}"/>
                </a:ext>
              </a:extLst>
            </p:cNvPr>
            <p:cNvSpPr/>
            <p:nvPr/>
          </p:nvSpPr>
          <p:spPr>
            <a:xfrm>
              <a:off x="3146879" y="1765301"/>
              <a:ext cx="1498600" cy="660400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 err="1">
                  <a:solidFill>
                    <a:schemeClr val="bg1"/>
                  </a:solidFill>
                </a:rPr>
                <a:t>에어드레서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5E0747CC-C23F-484A-ABC2-5A44679EB000}"/>
              </a:ext>
            </a:extLst>
          </p:cNvPr>
          <p:cNvGrpSpPr/>
          <p:nvPr/>
        </p:nvGrpSpPr>
        <p:grpSpPr>
          <a:xfrm>
            <a:off x="7146699" y="2076451"/>
            <a:ext cx="2047421" cy="2984499"/>
            <a:chOff x="7302500" y="1765301"/>
            <a:chExt cx="2047421" cy="2984499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A1869AB3-C34D-4BB1-8F8E-95A7DF45C142}"/>
                </a:ext>
              </a:extLst>
            </p:cNvPr>
            <p:cNvSpPr/>
            <p:nvPr/>
          </p:nvSpPr>
          <p:spPr>
            <a:xfrm>
              <a:off x="7305221" y="2108200"/>
              <a:ext cx="2044700" cy="264160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dirty="0">
                  <a:solidFill>
                    <a:schemeClr val="tx1"/>
                  </a:solidFill>
                </a:rPr>
                <a:t>미세먼지 필터 </a:t>
              </a:r>
              <a:endParaRPr lang="en-US" altLang="ko-KR" sz="2000" dirty="0">
                <a:solidFill>
                  <a:schemeClr val="tx1"/>
                </a:solidFill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18F59129-EF8A-4183-A3C5-538D49B38F9E}"/>
                </a:ext>
              </a:extLst>
            </p:cNvPr>
            <p:cNvSpPr/>
            <p:nvPr/>
          </p:nvSpPr>
          <p:spPr>
            <a:xfrm>
              <a:off x="7302500" y="1765301"/>
              <a:ext cx="1498600" cy="660400"/>
            </a:xfrm>
            <a:prstGeom prst="rect">
              <a:avLst/>
            </a:prstGeom>
            <a:solidFill>
              <a:srgbClr val="FF00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 err="1">
                  <a:solidFill>
                    <a:schemeClr val="bg1"/>
                  </a:solidFill>
                </a:rPr>
                <a:t>스타일러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8FBE535D-BC77-4C95-AD12-DD4DCE7E6510}"/>
              </a:ext>
            </a:extLst>
          </p:cNvPr>
          <p:cNvCxnSpPr/>
          <p:nvPr/>
        </p:nvCxnSpPr>
        <p:spPr>
          <a:xfrm flipH="1">
            <a:off x="4857750" y="1162050"/>
            <a:ext cx="2288949" cy="5219700"/>
          </a:xfrm>
          <a:prstGeom prst="line">
            <a:avLst/>
          </a:prstGeom>
          <a:ln w="38100"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타원 3">
            <a:extLst>
              <a:ext uri="{FF2B5EF4-FFF2-40B4-BE49-F238E27FC236}">
                <a16:creationId xmlns:a16="http://schemas.microsoft.com/office/drawing/2014/main" id="{B9A598DC-2B13-4071-AE79-36662E8BD2B0}"/>
              </a:ext>
            </a:extLst>
          </p:cNvPr>
          <p:cNvSpPr/>
          <p:nvPr/>
        </p:nvSpPr>
        <p:spPr>
          <a:xfrm>
            <a:off x="3399155" y="3114815"/>
            <a:ext cx="1185545" cy="1173480"/>
          </a:xfrm>
          <a:prstGeom prst="ellipse">
            <a:avLst/>
          </a:prstGeom>
          <a:noFill/>
          <a:ln w="63500">
            <a:solidFill>
              <a:srgbClr val="5884E3">
                <a:alpha val="42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곱하기 기호 6">
            <a:extLst>
              <a:ext uri="{FF2B5EF4-FFF2-40B4-BE49-F238E27FC236}">
                <a16:creationId xmlns:a16="http://schemas.microsoft.com/office/drawing/2014/main" id="{A1E664B3-D75D-4B9A-92B7-D67B79096DCC}"/>
              </a:ext>
            </a:extLst>
          </p:cNvPr>
          <p:cNvSpPr/>
          <p:nvPr/>
        </p:nvSpPr>
        <p:spPr>
          <a:xfrm>
            <a:off x="7419749" y="2879260"/>
            <a:ext cx="1498600" cy="1769605"/>
          </a:xfrm>
          <a:prstGeom prst="mathMultiply">
            <a:avLst>
              <a:gd name="adj1" fmla="val 7757"/>
            </a:avLst>
          </a:prstGeom>
          <a:solidFill>
            <a:srgbClr val="5884E3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77897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각 삼각형 7">
            <a:extLst>
              <a:ext uri="{FF2B5EF4-FFF2-40B4-BE49-F238E27FC236}">
                <a16:creationId xmlns:a16="http://schemas.microsoft.com/office/drawing/2014/main" id="{AAF16A6A-AC7B-4463-ADB3-BAA8EC6FADE3}"/>
              </a:ext>
            </a:extLst>
          </p:cNvPr>
          <p:cNvSpPr/>
          <p:nvPr/>
        </p:nvSpPr>
        <p:spPr>
          <a:xfrm flipH="1" flipV="1">
            <a:off x="0" y="0"/>
            <a:ext cx="12192000" cy="793963"/>
          </a:xfrm>
          <a:prstGeom prst="rtTriangle">
            <a:avLst/>
          </a:prstGeom>
          <a:solidFill>
            <a:srgbClr val="1B44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1B44A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5B00EC-1C9C-486A-A4D2-5A7BD4D816FA}"/>
              </a:ext>
            </a:extLst>
          </p:cNvPr>
          <p:cNvSpPr txBox="1"/>
          <p:nvPr/>
        </p:nvSpPr>
        <p:spPr>
          <a:xfrm>
            <a:off x="118800" y="438745"/>
            <a:ext cx="72649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AppleSDGothicNeoH00" panose="02000503000000000000" pitchFamily="2" charset="-127"/>
                <a:ea typeface="AppleSDGothicNeoH00" panose="02000503000000000000" pitchFamily="2" charset="-127"/>
              </a:rPr>
              <a:t>1. </a:t>
            </a:r>
            <a:r>
              <a:rPr lang="ko-KR" altLang="en-US" sz="3200" dirty="0">
                <a:latin typeface="AppleSDGothicNeoH00" panose="02000503000000000000" pitchFamily="2" charset="-127"/>
                <a:ea typeface="AppleSDGothicNeoH00" panose="02000503000000000000" pitchFamily="2" charset="-127"/>
              </a:rPr>
              <a:t>강점은 강하게</a:t>
            </a:r>
            <a:r>
              <a:rPr lang="en-US" altLang="ko-KR" sz="3200" dirty="0">
                <a:latin typeface="AppleSDGothicNeoH00" panose="02000503000000000000" pitchFamily="2" charset="-127"/>
                <a:ea typeface="AppleSDGothicNeoH00" panose="02000503000000000000" pitchFamily="2" charset="-127"/>
              </a:rPr>
              <a:t>! – </a:t>
            </a:r>
            <a:r>
              <a:rPr lang="ko-KR" altLang="en-US" sz="3200" dirty="0">
                <a:latin typeface="AppleSDGothicNeoH00" panose="02000503000000000000" pitchFamily="2" charset="-127"/>
                <a:ea typeface="AppleSDGothicNeoH00" panose="02000503000000000000" pitchFamily="2" charset="-127"/>
              </a:rPr>
              <a:t> </a:t>
            </a:r>
            <a:r>
              <a:rPr lang="en-US" altLang="ko-KR" sz="3200" dirty="0">
                <a:latin typeface="AppleSDGothicNeoH00" panose="02000503000000000000" pitchFamily="2" charset="-127"/>
                <a:ea typeface="AppleSDGothicNeoH00" panose="02000503000000000000" pitchFamily="2" charset="-127"/>
              </a:rPr>
              <a:t>‘</a:t>
            </a:r>
            <a:r>
              <a:rPr lang="ko-KR" altLang="en-US" sz="3200" dirty="0">
                <a:solidFill>
                  <a:srgbClr val="1B44A1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옷</a:t>
            </a:r>
            <a:r>
              <a:rPr lang="ko-KR" altLang="en-US" sz="3200" dirty="0">
                <a:latin typeface="AppleSDGothicNeoH00" panose="02000503000000000000" pitchFamily="2" charset="-127"/>
                <a:ea typeface="AppleSDGothicNeoH00" panose="02000503000000000000" pitchFamily="2" charset="-127"/>
              </a:rPr>
              <a:t>의 </a:t>
            </a:r>
            <a:r>
              <a:rPr lang="ko-KR" altLang="en-US" sz="3200" dirty="0">
                <a:ln>
                  <a:solidFill>
                    <a:srgbClr val="1B44A1"/>
                  </a:solidFill>
                </a:ln>
                <a:latin typeface="AppleSDGothicNeoH00" panose="02000503000000000000" pitchFamily="2" charset="-127"/>
                <a:ea typeface="AppleSDGothicNeoH00" panose="02000503000000000000" pitchFamily="2" charset="-127"/>
              </a:rPr>
              <a:t>건강</a:t>
            </a:r>
            <a:r>
              <a:rPr lang="ko-KR" altLang="en-US" sz="3200" dirty="0">
                <a:latin typeface="AppleSDGothicNeoH00" panose="02000503000000000000" pitchFamily="2" charset="-127"/>
                <a:ea typeface="AppleSDGothicNeoH00" panose="02000503000000000000" pitchFamily="2" charset="-127"/>
              </a:rPr>
              <a:t>도 챙겨요</a:t>
            </a:r>
            <a:r>
              <a:rPr lang="en-US" altLang="ko-KR" sz="3200" dirty="0">
                <a:latin typeface="AppleSDGothicNeoH00" panose="02000503000000000000" pitchFamily="2" charset="-127"/>
                <a:ea typeface="AppleSDGothicNeoH00" panose="02000503000000000000" pitchFamily="2" charset="-127"/>
              </a:rPr>
              <a:t>’</a:t>
            </a:r>
            <a:endParaRPr lang="ko-KR" altLang="en-US" sz="3200" dirty="0">
              <a:latin typeface="AppleSDGothicNeoH00" panose="02000503000000000000" pitchFamily="2" charset="-127"/>
              <a:ea typeface="AppleSDGothicNeoH00" panose="02000503000000000000" pitchFamily="2" charset="-127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7AD13AA4-6C4A-4725-8C77-C16D10BD26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286" y="2004537"/>
            <a:ext cx="7436778" cy="38112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222F3085-90A0-4608-A224-28A40EB05261}"/>
              </a:ext>
            </a:extLst>
          </p:cNvPr>
          <p:cNvSpPr txBox="1"/>
          <p:nvPr/>
        </p:nvSpPr>
        <p:spPr>
          <a:xfrm>
            <a:off x="769573" y="2030122"/>
            <a:ext cx="615700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2000" b="1" dirty="0">
              <a:solidFill>
                <a:schemeClr val="bg1"/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  <a:p>
            <a:r>
              <a:rPr lang="ko-KR" altLang="en-US" sz="2000" b="1" dirty="0">
                <a:solidFill>
                  <a:schemeClr val="bg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스팀으로 살균하고 냄새까지 확실하게 분해하니까</a:t>
            </a:r>
            <a:endParaRPr lang="en-US" altLang="ko-KR" sz="2000" b="1" dirty="0">
              <a:solidFill>
                <a:schemeClr val="bg1"/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  <a:p>
            <a:endParaRPr lang="en-US" altLang="ko-KR" sz="2000" b="1" dirty="0">
              <a:solidFill>
                <a:schemeClr val="bg1"/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  <a:p>
            <a:r>
              <a:rPr lang="ko-KR" altLang="en-US" sz="2000" b="1" dirty="0">
                <a:solidFill>
                  <a:schemeClr val="bg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옷이 살아난다</a:t>
            </a:r>
            <a:endParaRPr lang="en-US" altLang="ko-KR" sz="2000" b="1" dirty="0">
              <a:solidFill>
                <a:schemeClr val="bg1"/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  <a:p>
            <a:endParaRPr lang="en-US" altLang="ko-KR" sz="2000" b="1" dirty="0">
              <a:solidFill>
                <a:schemeClr val="bg1"/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  <a:p>
            <a:r>
              <a:rPr lang="ko-KR" altLang="en-US" sz="2000" b="1" dirty="0">
                <a:solidFill>
                  <a:schemeClr val="bg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이런 건 </a:t>
            </a:r>
            <a:r>
              <a:rPr lang="ko-KR" altLang="en-US" sz="2000" b="1" dirty="0" err="1">
                <a:solidFill>
                  <a:schemeClr val="bg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에어드레서만</a:t>
            </a:r>
            <a:r>
              <a:rPr lang="ko-KR" altLang="en-US" sz="2000" b="1" dirty="0">
                <a:solidFill>
                  <a:schemeClr val="bg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 할 수 있는 일</a:t>
            </a:r>
            <a:endParaRPr lang="en-US" altLang="ko-KR" sz="2000" b="1" dirty="0">
              <a:solidFill>
                <a:schemeClr val="bg1"/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  <a:p>
            <a:endParaRPr lang="en-US" altLang="ko-KR" sz="2000" b="1" dirty="0">
              <a:solidFill>
                <a:schemeClr val="bg1"/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  <a:p>
            <a:r>
              <a:rPr lang="ko-KR" altLang="en-US" sz="2000" b="1" dirty="0">
                <a:solidFill>
                  <a:schemeClr val="bg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세상에 없던 라이프의 탄생</a:t>
            </a:r>
          </a:p>
          <a:p>
            <a:endParaRPr lang="ko-KR" altLang="en-US" sz="2000" b="1" dirty="0">
              <a:solidFill>
                <a:schemeClr val="bg1"/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  <a:p>
            <a:r>
              <a:rPr lang="ko-KR" altLang="en-US" sz="2000" b="1" dirty="0">
                <a:solidFill>
                  <a:schemeClr val="bg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이것이 진정한 의류 청정</a:t>
            </a:r>
          </a:p>
          <a:p>
            <a:r>
              <a:rPr lang="ko-KR" altLang="en-US" sz="2000" b="1" dirty="0">
                <a:solidFill>
                  <a:schemeClr val="bg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삼성 </a:t>
            </a:r>
            <a:r>
              <a:rPr lang="ko-KR" altLang="en-US" sz="2000" b="1" dirty="0" err="1">
                <a:solidFill>
                  <a:schemeClr val="bg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에어드레서</a:t>
            </a:r>
            <a:endParaRPr lang="ko-KR" altLang="en-US" sz="2000" b="1" dirty="0">
              <a:solidFill>
                <a:schemeClr val="bg1"/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  <a:p>
            <a:endParaRPr lang="ko-KR" altLang="en-US" sz="2000" b="1" dirty="0">
              <a:solidFill>
                <a:schemeClr val="bg1"/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A04CD40A-2A97-4CBF-823B-E857492031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5761" y="1926742"/>
            <a:ext cx="8323953" cy="42410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FBD95B54-C76C-4AD3-B86E-B7292BB5A648}"/>
              </a:ext>
            </a:extLst>
          </p:cNvPr>
          <p:cNvSpPr/>
          <p:nvPr/>
        </p:nvSpPr>
        <p:spPr>
          <a:xfrm>
            <a:off x="5412306" y="4869951"/>
            <a:ext cx="6096000" cy="1323439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ko-KR" altLang="en-US" sz="2000" b="1" dirty="0">
                <a:solidFill>
                  <a:schemeClr val="bg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새로운 바람과 스팀의 힘으로</a:t>
            </a:r>
          </a:p>
          <a:p>
            <a:pPr algn="r"/>
            <a:r>
              <a:rPr lang="ko-KR" altLang="en-US" sz="2000" b="1" dirty="0">
                <a:solidFill>
                  <a:schemeClr val="bg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의류 청정 시대를 열다</a:t>
            </a:r>
          </a:p>
          <a:p>
            <a:pPr algn="r"/>
            <a:endParaRPr lang="ko-KR" altLang="en-US" sz="2000" b="1" dirty="0">
              <a:solidFill>
                <a:schemeClr val="bg1"/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  <a:p>
            <a:pPr algn="r"/>
            <a:r>
              <a:rPr lang="ko-KR" altLang="en-US" sz="2000" b="1" dirty="0">
                <a:solidFill>
                  <a:schemeClr val="bg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삼성 </a:t>
            </a:r>
            <a:r>
              <a:rPr lang="ko-KR" altLang="en-US" sz="2000" b="1" dirty="0" err="1">
                <a:solidFill>
                  <a:schemeClr val="bg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에어드레서</a:t>
            </a:r>
            <a:endParaRPr lang="ko-KR" altLang="en-US" sz="2000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6A4DE7C-61F4-40F2-8D49-1921626EF61B}"/>
              </a:ext>
            </a:extLst>
          </p:cNvPr>
          <p:cNvSpPr txBox="1"/>
          <p:nvPr/>
        </p:nvSpPr>
        <p:spPr>
          <a:xfrm>
            <a:off x="9980792" y="75578"/>
            <a:ext cx="24291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pleSDGothicNeoH00" panose="02000503000000000000" pitchFamily="2" charset="-127"/>
                <a:ea typeface="AppleSDGothicNeoH00" panose="02000503000000000000" pitchFamily="2" charset="-127"/>
              </a:rPr>
              <a:t>0</a:t>
            </a:r>
            <a:r>
              <a:rPr lang="en-US" altLang="ko-KR" sz="2400" dirty="0">
                <a:solidFill>
                  <a:schemeClr val="bg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pleSDGothicNeoH00" panose="02000503000000000000" pitchFamily="2" charset="-127"/>
                <a:ea typeface="AppleSDGothicNeoH00" panose="02000503000000000000" pitchFamily="2" charset="-127"/>
              </a:rPr>
              <a:t>4</a:t>
            </a:r>
            <a:r>
              <a:rPr lang="en-US" altLang="ko-KR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pleSDGothicNeoH00" panose="02000503000000000000" pitchFamily="2" charset="-127"/>
                <a:ea typeface="AppleSDGothicNeoH00" panose="02000503000000000000" pitchFamily="2" charset="-127"/>
              </a:rPr>
              <a:t>. </a:t>
            </a:r>
            <a:r>
              <a:rPr lang="ko-KR" alt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pleSDGothicNeoH00" panose="02000503000000000000" pitchFamily="2" charset="-127"/>
                <a:ea typeface="AppleSDGothicNeoH00" panose="02000503000000000000" pitchFamily="2" charset="-127"/>
              </a:rPr>
              <a:t>마케팅 제안 </a:t>
            </a:r>
          </a:p>
        </p:txBody>
      </p:sp>
    </p:spTree>
    <p:extLst>
      <p:ext uri="{BB962C8B-B14F-4D97-AF65-F5344CB8AC3E}">
        <p14:creationId xmlns:p14="http://schemas.microsoft.com/office/powerpoint/2010/main" val="1843353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직사각형 57">
            <a:extLst>
              <a:ext uri="{FF2B5EF4-FFF2-40B4-BE49-F238E27FC236}">
                <a16:creationId xmlns:a16="http://schemas.microsoft.com/office/drawing/2014/main" id="{5744C2E0-EC9F-41D0-9383-069404EB72DD}"/>
              </a:ext>
            </a:extLst>
          </p:cNvPr>
          <p:cNvSpPr/>
          <p:nvPr/>
        </p:nvSpPr>
        <p:spPr>
          <a:xfrm>
            <a:off x="7871767" y="1676646"/>
            <a:ext cx="3866446" cy="3620888"/>
          </a:xfrm>
          <a:prstGeom prst="rect">
            <a:avLst/>
          </a:prstGeom>
          <a:solidFill>
            <a:srgbClr val="1B44A1">
              <a:alpha val="1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각 삼각형 7">
            <a:extLst>
              <a:ext uri="{FF2B5EF4-FFF2-40B4-BE49-F238E27FC236}">
                <a16:creationId xmlns:a16="http://schemas.microsoft.com/office/drawing/2014/main" id="{AAF16A6A-AC7B-4463-ADB3-BAA8EC6FADE3}"/>
              </a:ext>
            </a:extLst>
          </p:cNvPr>
          <p:cNvSpPr/>
          <p:nvPr/>
        </p:nvSpPr>
        <p:spPr>
          <a:xfrm flipH="1" flipV="1">
            <a:off x="-12749" y="10375"/>
            <a:ext cx="12192000" cy="793963"/>
          </a:xfrm>
          <a:prstGeom prst="rtTriangle">
            <a:avLst/>
          </a:prstGeom>
          <a:solidFill>
            <a:srgbClr val="1B44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1B44A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5B00EC-1C9C-486A-A4D2-5A7BD4D816FA}"/>
              </a:ext>
            </a:extLst>
          </p:cNvPr>
          <p:cNvSpPr txBox="1"/>
          <p:nvPr/>
        </p:nvSpPr>
        <p:spPr>
          <a:xfrm>
            <a:off x="118800" y="438745"/>
            <a:ext cx="72649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AppleSDGothicNeoH00" panose="02000503000000000000" pitchFamily="2" charset="-127"/>
                <a:ea typeface="AppleSDGothicNeoH00" panose="02000503000000000000" pitchFamily="2" charset="-127"/>
              </a:rPr>
              <a:t>1. </a:t>
            </a:r>
            <a:r>
              <a:rPr lang="ko-KR" altLang="en-US" sz="3200" dirty="0">
                <a:latin typeface="AppleSDGothicNeoH00" panose="02000503000000000000" pitchFamily="2" charset="-127"/>
                <a:ea typeface="AppleSDGothicNeoH00" panose="02000503000000000000" pitchFamily="2" charset="-127"/>
              </a:rPr>
              <a:t>강점은 강하게</a:t>
            </a:r>
            <a:r>
              <a:rPr lang="en-US" altLang="ko-KR" sz="3200" dirty="0">
                <a:latin typeface="AppleSDGothicNeoH00" panose="02000503000000000000" pitchFamily="2" charset="-127"/>
                <a:ea typeface="AppleSDGothicNeoH00" panose="02000503000000000000" pitchFamily="2" charset="-127"/>
              </a:rPr>
              <a:t>! – </a:t>
            </a:r>
            <a:r>
              <a:rPr lang="ko-KR" altLang="en-US" sz="3200" dirty="0">
                <a:latin typeface="AppleSDGothicNeoH00" panose="02000503000000000000" pitchFamily="2" charset="-127"/>
                <a:ea typeface="AppleSDGothicNeoH00" panose="02000503000000000000" pitchFamily="2" charset="-127"/>
              </a:rPr>
              <a:t> </a:t>
            </a:r>
            <a:r>
              <a:rPr lang="en-US" altLang="ko-KR" sz="3200" dirty="0">
                <a:latin typeface="AppleSDGothicNeoH00" panose="02000503000000000000" pitchFamily="2" charset="-127"/>
                <a:ea typeface="AppleSDGothicNeoH00" panose="02000503000000000000" pitchFamily="2" charset="-127"/>
              </a:rPr>
              <a:t>‘</a:t>
            </a:r>
            <a:r>
              <a:rPr lang="ko-KR" altLang="en-US" sz="3200" dirty="0">
                <a:solidFill>
                  <a:srgbClr val="1B44A1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옷</a:t>
            </a:r>
            <a:r>
              <a:rPr lang="ko-KR" altLang="en-US" sz="3200" dirty="0">
                <a:latin typeface="AppleSDGothicNeoH00" panose="02000503000000000000" pitchFamily="2" charset="-127"/>
                <a:ea typeface="AppleSDGothicNeoH00" panose="02000503000000000000" pitchFamily="2" charset="-127"/>
              </a:rPr>
              <a:t>의 </a:t>
            </a:r>
            <a:r>
              <a:rPr lang="ko-KR" altLang="en-US" sz="3200" dirty="0">
                <a:ln>
                  <a:solidFill>
                    <a:srgbClr val="1B44A1"/>
                  </a:solidFill>
                </a:ln>
                <a:latin typeface="AppleSDGothicNeoH00" panose="02000503000000000000" pitchFamily="2" charset="-127"/>
                <a:ea typeface="AppleSDGothicNeoH00" panose="02000503000000000000" pitchFamily="2" charset="-127"/>
              </a:rPr>
              <a:t>건강</a:t>
            </a:r>
            <a:r>
              <a:rPr lang="ko-KR" altLang="en-US" sz="3200" dirty="0">
                <a:latin typeface="AppleSDGothicNeoH00" panose="02000503000000000000" pitchFamily="2" charset="-127"/>
                <a:ea typeface="AppleSDGothicNeoH00" panose="02000503000000000000" pitchFamily="2" charset="-127"/>
              </a:rPr>
              <a:t>도 챙겨요</a:t>
            </a:r>
            <a:r>
              <a:rPr lang="en-US" altLang="ko-KR" sz="3200" dirty="0">
                <a:latin typeface="AppleSDGothicNeoH00" panose="02000503000000000000" pitchFamily="2" charset="-127"/>
                <a:ea typeface="AppleSDGothicNeoH00" panose="02000503000000000000" pitchFamily="2" charset="-127"/>
              </a:rPr>
              <a:t>’</a:t>
            </a:r>
            <a:endParaRPr lang="ko-KR" altLang="en-US" sz="3200" dirty="0">
              <a:latin typeface="AppleSDGothicNeoH00" panose="02000503000000000000" pitchFamily="2" charset="-127"/>
              <a:ea typeface="AppleSDGothicNeoH00" panose="02000503000000000000" pitchFamily="2" charset="-127"/>
            </a:endParaRPr>
          </a:p>
        </p:txBody>
      </p:sp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AE446892-A326-401A-BD25-AC49C3D93CAC}"/>
              </a:ext>
            </a:extLst>
          </p:cNvPr>
          <p:cNvSpPr/>
          <p:nvPr/>
        </p:nvSpPr>
        <p:spPr>
          <a:xfrm>
            <a:off x="334456" y="1848497"/>
            <a:ext cx="7117262" cy="4211511"/>
          </a:xfrm>
          <a:custGeom>
            <a:avLst/>
            <a:gdLst>
              <a:gd name="connsiteX0" fmla="*/ 936477 w 7146295"/>
              <a:gd name="connsiteY0" fmla="*/ 93990 h 3669075"/>
              <a:gd name="connsiteX1" fmla="*/ 5763120 w 7146295"/>
              <a:gd name="connsiteY1" fmla="*/ 163438 h 3669075"/>
              <a:gd name="connsiteX2" fmla="*/ 6469176 w 7146295"/>
              <a:gd name="connsiteY2" fmla="*/ 1604486 h 3669075"/>
              <a:gd name="connsiteX3" fmla="*/ 1069586 w 7146295"/>
              <a:gd name="connsiteY3" fmla="*/ 1893853 h 3669075"/>
              <a:gd name="connsiteX4" fmla="*/ 299870 w 7146295"/>
              <a:gd name="connsiteY4" fmla="*/ 3242304 h 3669075"/>
              <a:gd name="connsiteX5" fmla="*/ 4727186 w 7146295"/>
              <a:gd name="connsiteY5" fmla="*/ 3647418 h 3669075"/>
              <a:gd name="connsiteX6" fmla="*/ 7146295 w 7146295"/>
              <a:gd name="connsiteY6" fmla="*/ 3618481 h 3669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46295" h="3669075">
                <a:moveTo>
                  <a:pt x="936477" y="93990"/>
                </a:moveTo>
                <a:cubicBezTo>
                  <a:pt x="2888740" y="2839"/>
                  <a:pt x="4841004" y="-88311"/>
                  <a:pt x="5763120" y="163438"/>
                </a:cubicBezTo>
                <a:cubicBezTo>
                  <a:pt x="6685237" y="415187"/>
                  <a:pt x="7251432" y="1316084"/>
                  <a:pt x="6469176" y="1604486"/>
                </a:cubicBezTo>
                <a:cubicBezTo>
                  <a:pt x="5686920" y="1892889"/>
                  <a:pt x="2097804" y="1620883"/>
                  <a:pt x="1069586" y="1893853"/>
                </a:cubicBezTo>
                <a:cubicBezTo>
                  <a:pt x="41368" y="2166823"/>
                  <a:pt x="-309730" y="2950043"/>
                  <a:pt x="299870" y="3242304"/>
                </a:cubicBezTo>
                <a:cubicBezTo>
                  <a:pt x="909470" y="3534565"/>
                  <a:pt x="3586115" y="3584722"/>
                  <a:pt x="4727186" y="3647418"/>
                </a:cubicBezTo>
                <a:cubicBezTo>
                  <a:pt x="5868257" y="3710114"/>
                  <a:pt x="6653406" y="3616552"/>
                  <a:pt x="7146295" y="3618481"/>
                </a:cubicBezTo>
              </a:path>
            </a:pathLst>
          </a:cu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래픽 16" descr="표식">
            <a:extLst>
              <a:ext uri="{FF2B5EF4-FFF2-40B4-BE49-F238E27FC236}">
                <a16:creationId xmlns:a16="http://schemas.microsoft.com/office/drawing/2014/main" id="{A8B8B01F-6D1E-40BA-AAD6-0EEFF3A29C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72314" y="1125638"/>
            <a:ext cx="914400" cy="914400"/>
          </a:xfrm>
          <a:prstGeom prst="rect">
            <a:avLst/>
          </a:prstGeom>
        </p:spPr>
      </p:pic>
      <p:pic>
        <p:nvPicPr>
          <p:cNvPr id="22" name="그래픽 21" descr="표식">
            <a:extLst>
              <a:ext uri="{FF2B5EF4-FFF2-40B4-BE49-F238E27FC236}">
                <a16:creationId xmlns:a16="http://schemas.microsoft.com/office/drawing/2014/main" id="{B56E7ABE-C791-45CA-B751-6D8A030E84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83128" y="3052793"/>
            <a:ext cx="914400" cy="914400"/>
          </a:xfrm>
          <a:prstGeom prst="rect">
            <a:avLst/>
          </a:prstGeom>
        </p:spPr>
      </p:pic>
      <p:pic>
        <p:nvPicPr>
          <p:cNvPr id="23" name="그래픽 22" descr="표식">
            <a:extLst>
              <a:ext uri="{FF2B5EF4-FFF2-40B4-BE49-F238E27FC236}">
                <a16:creationId xmlns:a16="http://schemas.microsoft.com/office/drawing/2014/main" id="{F4FC38B1-480C-4F86-9CB4-F74C3CD945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09566" y="3077755"/>
            <a:ext cx="914400" cy="914400"/>
          </a:xfrm>
          <a:prstGeom prst="rect">
            <a:avLst/>
          </a:prstGeom>
        </p:spPr>
      </p:pic>
      <p:pic>
        <p:nvPicPr>
          <p:cNvPr id="24" name="그래픽 23" descr="표식">
            <a:extLst>
              <a:ext uri="{FF2B5EF4-FFF2-40B4-BE49-F238E27FC236}">
                <a16:creationId xmlns:a16="http://schemas.microsoft.com/office/drawing/2014/main" id="{66E2B6A6-4F59-42F4-B786-80310601A9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49838" y="5077843"/>
            <a:ext cx="914400" cy="914400"/>
          </a:xfrm>
          <a:prstGeom prst="rect">
            <a:avLst/>
          </a:prstGeom>
        </p:spPr>
      </p:pic>
      <p:pic>
        <p:nvPicPr>
          <p:cNvPr id="25" name="그래픽 24" descr="표식">
            <a:extLst>
              <a:ext uri="{FF2B5EF4-FFF2-40B4-BE49-F238E27FC236}">
                <a16:creationId xmlns:a16="http://schemas.microsoft.com/office/drawing/2014/main" id="{4D622FE6-303C-4D5E-873F-A0AF1ADF24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00808" y="5203726"/>
            <a:ext cx="914400" cy="914400"/>
          </a:xfrm>
          <a:prstGeom prst="rect">
            <a:avLst/>
          </a:prstGeom>
        </p:spPr>
      </p:pic>
      <p:pic>
        <p:nvPicPr>
          <p:cNvPr id="29" name="그래픽 28" descr="집">
            <a:extLst>
              <a:ext uri="{FF2B5EF4-FFF2-40B4-BE49-F238E27FC236}">
                <a16:creationId xmlns:a16="http://schemas.microsoft.com/office/drawing/2014/main" id="{98C41E6A-63BE-407B-97F7-24224FDD73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3332" y="1392301"/>
            <a:ext cx="914400" cy="914400"/>
          </a:xfrm>
          <a:prstGeom prst="rect">
            <a:avLst/>
          </a:prstGeom>
        </p:spPr>
      </p:pic>
      <p:pic>
        <p:nvPicPr>
          <p:cNvPr id="30" name="그래픽 29" descr="집">
            <a:extLst>
              <a:ext uri="{FF2B5EF4-FFF2-40B4-BE49-F238E27FC236}">
                <a16:creationId xmlns:a16="http://schemas.microsoft.com/office/drawing/2014/main" id="{2F7E80FD-EC61-49D9-A8F1-00C5287E4B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71190" y="5470132"/>
            <a:ext cx="914400" cy="9144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7017EE08-1FB2-4DA3-A9AD-FE4935E66630}"/>
              </a:ext>
            </a:extLst>
          </p:cNvPr>
          <p:cNvSpPr txBox="1"/>
          <p:nvPr/>
        </p:nvSpPr>
        <p:spPr>
          <a:xfrm>
            <a:off x="261530" y="2321138"/>
            <a:ext cx="898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START!</a:t>
            </a:r>
            <a:endParaRPr lang="ko-KR" altLang="en-US" dirty="0">
              <a:latin typeface="AppleSDGothicNeoSB00" panose="02000503000000000000" pitchFamily="2" charset="-127"/>
              <a:ea typeface="AppleSDGothicNeoSB00" panose="02000503000000000000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C36FDB4-14D8-432D-89F3-0AB887E16E67}"/>
              </a:ext>
            </a:extLst>
          </p:cNvPr>
          <p:cNvSpPr txBox="1"/>
          <p:nvPr/>
        </p:nvSpPr>
        <p:spPr>
          <a:xfrm>
            <a:off x="7495785" y="5285466"/>
            <a:ext cx="925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FINISH!</a:t>
            </a:r>
            <a:endParaRPr lang="ko-KR" altLang="en-US" dirty="0">
              <a:latin typeface="AppleSDGothicNeoSB00" panose="02000503000000000000" pitchFamily="2" charset="-127"/>
              <a:ea typeface="AppleSDGothicNeoSB00" panose="02000503000000000000" pitchFamily="2" charset="-127"/>
            </a:endParaRPr>
          </a:p>
        </p:txBody>
      </p:sp>
      <p:pic>
        <p:nvPicPr>
          <p:cNvPr id="2" name="그래픽 1">
            <a:extLst>
              <a:ext uri="{FF2B5EF4-FFF2-40B4-BE49-F238E27FC236}">
                <a16:creationId xmlns:a16="http://schemas.microsoft.com/office/drawing/2014/main" id="{4E8E0351-A66A-4B0B-8FAA-FA0129E579D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402220" y="2971800"/>
            <a:ext cx="1225295" cy="914400"/>
          </a:xfrm>
          <a:prstGeom prst="rect">
            <a:avLst/>
          </a:prstGeom>
        </p:spPr>
      </p:pic>
      <p:pic>
        <p:nvPicPr>
          <p:cNvPr id="3" name="그래픽 2">
            <a:extLst>
              <a:ext uri="{FF2B5EF4-FFF2-40B4-BE49-F238E27FC236}">
                <a16:creationId xmlns:a16="http://schemas.microsoft.com/office/drawing/2014/main" id="{90400150-2EAD-49D9-84B3-4888B18341A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913865" y="2487897"/>
            <a:ext cx="711091" cy="1293311"/>
          </a:xfrm>
          <a:prstGeom prst="rect">
            <a:avLst/>
          </a:prstGeom>
        </p:spPr>
      </p:pic>
      <p:pic>
        <p:nvPicPr>
          <p:cNvPr id="4" name="그래픽 3">
            <a:extLst>
              <a:ext uri="{FF2B5EF4-FFF2-40B4-BE49-F238E27FC236}">
                <a16:creationId xmlns:a16="http://schemas.microsoft.com/office/drawing/2014/main" id="{62CACE2C-1C32-4713-85CB-326A2E0EC55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127402" y="4843101"/>
            <a:ext cx="597327" cy="1086401"/>
          </a:xfrm>
          <a:prstGeom prst="rect">
            <a:avLst/>
          </a:prstGeom>
        </p:spPr>
      </p:pic>
      <p:pic>
        <p:nvPicPr>
          <p:cNvPr id="5" name="그래픽 4">
            <a:extLst>
              <a:ext uri="{FF2B5EF4-FFF2-40B4-BE49-F238E27FC236}">
                <a16:creationId xmlns:a16="http://schemas.microsoft.com/office/drawing/2014/main" id="{7A1EF2F3-0C2A-4FB0-9B8E-45C33BFB325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433279" y="1074171"/>
            <a:ext cx="656680" cy="914401"/>
          </a:xfrm>
          <a:prstGeom prst="rect">
            <a:avLst/>
          </a:prstGeom>
        </p:spPr>
      </p:pic>
      <p:pic>
        <p:nvPicPr>
          <p:cNvPr id="6" name="그래픽 5">
            <a:extLst>
              <a:ext uri="{FF2B5EF4-FFF2-40B4-BE49-F238E27FC236}">
                <a16:creationId xmlns:a16="http://schemas.microsoft.com/office/drawing/2014/main" id="{56A80DC1-03C9-4BFC-9175-2F9CF1EA1FA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188134" y="4956185"/>
            <a:ext cx="724202" cy="1008423"/>
          </a:xfrm>
          <a:prstGeom prst="rect">
            <a:avLst/>
          </a:prstGeom>
        </p:spPr>
      </p:pic>
      <p:pic>
        <p:nvPicPr>
          <p:cNvPr id="20" name="그래픽 19">
            <a:extLst>
              <a:ext uri="{FF2B5EF4-FFF2-40B4-BE49-F238E27FC236}">
                <a16:creationId xmlns:a16="http://schemas.microsoft.com/office/drawing/2014/main" id="{4D41BBD8-01B3-4955-9F80-08A58F6AE6F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4373539" y="4953167"/>
            <a:ext cx="889750" cy="663993"/>
          </a:xfrm>
          <a:prstGeom prst="rect">
            <a:avLst/>
          </a:prstGeom>
        </p:spPr>
      </p:pic>
      <p:pic>
        <p:nvPicPr>
          <p:cNvPr id="7" name="그래픽 6">
            <a:extLst>
              <a:ext uri="{FF2B5EF4-FFF2-40B4-BE49-F238E27FC236}">
                <a16:creationId xmlns:a16="http://schemas.microsoft.com/office/drawing/2014/main" id="{9800324E-830C-43C6-9018-1FBCCFF2723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347307" y="2321689"/>
            <a:ext cx="478814" cy="480091"/>
          </a:xfrm>
          <a:prstGeom prst="rect">
            <a:avLst/>
          </a:prstGeom>
        </p:spPr>
      </p:pic>
      <p:pic>
        <p:nvPicPr>
          <p:cNvPr id="12" name="그래픽 11">
            <a:extLst>
              <a:ext uri="{FF2B5EF4-FFF2-40B4-BE49-F238E27FC236}">
                <a16:creationId xmlns:a16="http://schemas.microsoft.com/office/drawing/2014/main" id="{47A15F9A-02ED-4AF4-BC40-DC83171D491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09928" y="4458266"/>
            <a:ext cx="750094" cy="1147562"/>
          </a:xfrm>
          <a:prstGeom prst="rect">
            <a:avLst/>
          </a:prstGeom>
        </p:spPr>
      </p:pic>
      <p:pic>
        <p:nvPicPr>
          <p:cNvPr id="13" name="그래픽 12">
            <a:extLst>
              <a:ext uri="{FF2B5EF4-FFF2-40B4-BE49-F238E27FC236}">
                <a16:creationId xmlns:a16="http://schemas.microsoft.com/office/drawing/2014/main" id="{F45AF713-6F6F-4017-ADE4-6886AE22FB7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169885" y="1620612"/>
            <a:ext cx="499751" cy="764564"/>
          </a:xfrm>
          <a:prstGeom prst="rect">
            <a:avLst/>
          </a:prstGeom>
        </p:spPr>
      </p:pic>
      <p:pic>
        <p:nvPicPr>
          <p:cNvPr id="15" name="그래픽 14">
            <a:extLst>
              <a:ext uri="{FF2B5EF4-FFF2-40B4-BE49-F238E27FC236}">
                <a16:creationId xmlns:a16="http://schemas.microsoft.com/office/drawing/2014/main" id="{25C23532-FD1B-4CB5-BE18-BE0FBEA53AF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394466" y="1241467"/>
            <a:ext cx="750094" cy="1147562"/>
          </a:xfrm>
          <a:prstGeom prst="rect">
            <a:avLst/>
          </a:prstGeom>
        </p:spPr>
      </p:pic>
      <p:pic>
        <p:nvPicPr>
          <p:cNvPr id="18" name="그래픽 17">
            <a:extLst>
              <a:ext uri="{FF2B5EF4-FFF2-40B4-BE49-F238E27FC236}">
                <a16:creationId xmlns:a16="http://schemas.microsoft.com/office/drawing/2014/main" id="{18486BB9-299E-416B-8E45-50BF24411DA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430545" y="3561949"/>
            <a:ext cx="507756" cy="346675"/>
          </a:xfrm>
          <a:prstGeom prst="rect">
            <a:avLst/>
          </a:prstGeom>
        </p:spPr>
      </p:pic>
      <p:pic>
        <p:nvPicPr>
          <p:cNvPr id="19" name="그래픽 18">
            <a:extLst>
              <a:ext uri="{FF2B5EF4-FFF2-40B4-BE49-F238E27FC236}">
                <a16:creationId xmlns:a16="http://schemas.microsoft.com/office/drawing/2014/main" id="{DF575123-A2DA-49E3-82E9-519A7B3BB1B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067292" y="1893647"/>
            <a:ext cx="669856" cy="457350"/>
          </a:xfrm>
          <a:prstGeom prst="rect">
            <a:avLst/>
          </a:prstGeom>
        </p:spPr>
      </p:pic>
      <p:pic>
        <p:nvPicPr>
          <p:cNvPr id="21" name="그래픽 20">
            <a:extLst>
              <a:ext uri="{FF2B5EF4-FFF2-40B4-BE49-F238E27FC236}">
                <a16:creationId xmlns:a16="http://schemas.microsoft.com/office/drawing/2014/main" id="{4C605D29-F1DF-4904-A514-852A0F64BF7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872945" y="2150567"/>
            <a:ext cx="669856" cy="381168"/>
          </a:xfrm>
          <a:prstGeom prst="rect">
            <a:avLst/>
          </a:prstGeom>
        </p:spPr>
      </p:pic>
      <p:pic>
        <p:nvPicPr>
          <p:cNvPr id="33" name="그래픽 32">
            <a:extLst>
              <a:ext uri="{FF2B5EF4-FFF2-40B4-BE49-F238E27FC236}">
                <a16:creationId xmlns:a16="http://schemas.microsoft.com/office/drawing/2014/main" id="{F9144393-1AA9-4790-B7E9-314EDB3424C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964222" y="5583440"/>
            <a:ext cx="669856" cy="381168"/>
          </a:xfrm>
          <a:prstGeom prst="rect">
            <a:avLst/>
          </a:prstGeom>
        </p:spPr>
      </p:pic>
      <p:pic>
        <p:nvPicPr>
          <p:cNvPr id="27" name="그래픽 26">
            <a:extLst>
              <a:ext uri="{FF2B5EF4-FFF2-40B4-BE49-F238E27FC236}">
                <a16:creationId xmlns:a16="http://schemas.microsoft.com/office/drawing/2014/main" id="{A26E1357-4CB2-453E-BB6E-AC2C511D245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228627" y="4086653"/>
            <a:ext cx="688944" cy="458442"/>
          </a:xfrm>
          <a:prstGeom prst="rect">
            <a:avLst/>
          </a:prstGeom>
        </p:spPr>
      </p:pic>
      <p:pic>
        <p:nvPicPr>
          <p:cNvPr id="28" name="그래픽 27">
            <a:extLst>
              <a:ext uri="{FF2B5EF4-FFF2-40B4-BE49-F238E27FC236}">
                <a16:creationId xmlns:a16="http://schemas.microsoft.com/office/drawing/2014/main" id="{0DF75611-2E4C-43C7-87EF-03C3E016CE4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556916" y="3929078"/>
            <a:ext cx="914400" cy="608467"/>
          </a:xfrm>
          <a:prstGeom prst="rect">
            <a:avLst/>
          </a:prstGeom>
        </p:spPr>
      </p:pic>
      <p:pic>
        <p:nvPicPr>
          <p:cNvPr id="34" name="그래픽 33">
            <a:extLst>
              <a:ext uri="{FF2B5EF4-FFF2-40B4-BE49-F238E27FC236}">
                <a16:creationId xmlns:a16="http://schemas.microsoft.com/office/drawing/2014/main" id="{D3C8E9F6-531C-439B-ABA1-67B21932930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724729" y="5538398"/>
            <a:ext cx="584487" cy="388934"/>
          </a:xfrm>
          <a:prstGeom prst="rect">
            <a:avLst/>
          </a:prstGeom>
        </p:spPr>
      </p:pic>
      <p:pic>
        <p:nvPicPr>
          <p:cNvPr id="35" name="그래픽 34">
            <a:extLst>
              <a:ext uri="{FF2B5EF4-FFF2-40B4-BE49-F238E27FC236}">
                <a16:creationId xmlns:a16="http://schemas.microsoft.com/office/drawing/2014/main" id="{45F8E201-BEC8-4F17-9404-085833F02475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3221305" y="1364947"/>
            <a:ext cx="3552825" cy="1190625"/>
          </a:xfrm>
          <a:prstGeom prst="rect">
            <a:avLst/>
          </a:prstGeom>
        </p:spPr>
      </p:pic>
      <p:pic>
        <p:nvPicPr>
          <p:cNvPr id="38" name="그래픽 37">
            <a:extLst>
              <a:ext uri="{FF2B5EF4-FFF2-40B4-BE49-F238E27FC236}">
                <a16:creationId xmlns:a16="http://schemas.microsoft.com/office/drawing/2014/main" id="{31486275-699C-4F64-92C1-CA3F28D5CD0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741620" y="3207473"/>
            <a:ext cx="3619500" cy="781050"/>
          </a:xfrm>
          <a:prstGeom prst="rect">
            <a:avLst/>
          </a:prstGeom>
        </p:spPr>
      </p:pic>
      <p:pic>
        <p:nvPicPr>
          <p:cNvPr id="40" name="그래픽 39">
            <a:extLst>
              <a:ext uri="{FF2B5EF4-FFF2-40B4-BE49-F238E27FC236}">
                <a16:creationId xmlns:a16="http://schemas.microsoft.com/office/drawing/2014/main" id="{35EA8C35-D290-43C6-824E-4B6534E1CA02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30219" y="4874268"/>
            <a:ext cx="1419225" cy="1704975"/>
          </a:xfrm>
          <a:prstGeom prst="rect">
            <a:avLst/>
          </a:prstGeom>
        </p:spPr>
      </p:pic>
      <p:pic>
        <p:nvPicPr>
          <p:cNvPr id="41" name="그래픽 40">
            <a:extLst>
              <a:ext uri="{FF2B5EF4-FFF2-40B4-BE49-F238E27FC236}">
                <a16:creationId xmlns:a16="http://schemas.microsoft.com/office/drawing/2014/main" id="{D709A90D-162F-4AC9-A2F9-6E62998B4A78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2464628" y="3535859"/>
            <a:ext cx="952500" cy="285750"/>
          </a:xfrm>
          <a:prstGeom prst="rect">
            <a:avLst/>
          </a:prstGeom>
        </p:spPr>
      </p:pic>
      <p:pic>
        <p:nvPicPr>
          <p:cNvPr id="42" name="그래픽 41">
            <a:extLst>
              <a:ext uri="{FF2B5EF4-FFF2-40B4-BE49-F238E27FC236}">
                <a16:creationId xmlns:a16="http://schemas.microsoft.com/office/drawing/2014/main" id="{4A1C97A3-6BD0-4C74-AAC4-5E21BAE724A9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4054177" y="5660926"/>
            <a:ext cx="2562225" cy="914400"/>
          </a:xfrm>
          <a:prstGeom prst="rect">
            <a:avLst/>
          </a:prstGeom>
        </p:spPr>
      </p:pic>
      <p:pic>
        <p:nvPicPr>
          <p:cNvPr id="44" name="그래픽 43">
            <a:extLst>
              <a:ext uri="{FF2B5EF4-FFF2-40B4-BE49-F238E27FC236}">
                <a16:creationId xmlns:a16="http://schemas.microsoft.com/office/drawing/2014/main" id="{8F0B59B5-64C6-4DF9-B95C-0B1701C3D85B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1748613" y="2260250"/>
            <a:ext cx="526560" cy="1623805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9DAAE4A6-04B2-402C-86FF-3E61D929A6CD}"/>
              </a:ext>
            </a:extLst>
          </p:cNvPr>
          <p:cNvSpPr txBox="1"/>
          <p:nvPr/>
        </p:nvSpPr>
        <p:spPr>
          <a:xfrm>
            <a:off x="4818414" y="1971895"/>
            <a:ext cx="7104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20</a:t>
            </a:r>
            <a:r>
              <a:rPr lang="ko-KR" altLang="en-US" sz="20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분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4127AF8-A850-4B1B-8256-C2C03FD03899}"/>
              </a:ext>
            </a:extLst>
          </p:cNvPr>
          <p:cNvSpPr txBox="1"/>
          <p:nvPr/>
        </p:nvSpPr>
        <p:spPr>
          <a:xfrm>
            <a:off x="5361579" y="3913614"/>
            <a:ext cx="7216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40</a:t>
            </a:r>
            <a:r>
              <a:rPr lang="ko-KR" altLang="en-US" sz="20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분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EAAA855-9BFE-46C8-97DE-8F7F2A8CCD09}"/>
              </a:ext>
            </a:extLst>
          </p:cNvPr>
          <p:cNvSpPr txBox="1"/>
          <p:nvPr/>
        </p:nvSpPr>
        <p:spPr>
          <a:xfrm>
            <a:off x="1920676" y="3977194"/>
            <a:ext cx="6671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10</a:t>
            </a:r>
            <a:r>
              <a:rPr lang="ko-KR" altLang="en-US" sz="20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분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A363BF1-7709-4A32-ADE0-3306EB5B1C94}"/>
              </a:ext>
            </a:extLst>
          </p:cNvPr>
          <p:cNvSpPr txBox="1"/>
          <p:nvPr/>
        </p:nvSpPr>
        <p:spPr>
          <a:xfrm>
            <a:off x="2145439" y="5885634"/>
            <a:ext cx="7184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60</a:t>
            </a:r>
            <a:r>
              <a:rPr lang="ko-KR" altLang="en-US" sz="20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분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734012A-684E-4DF4-8E4B-A66D5AB5E731}"/>
              </a:ext>
            </a:extLst>
          </p:cNvPr>
          <p:cNvSpPr txBox="1"/>
          <p:nvPr/>
        </p:nvSpPr>
        <p:spPr>
          <a:xfrm>
            <a:off x="5344933" y="6050533"/>
            <a:ext cx="7024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70</a:t>
            </a:r>
            <a:r>
              <a:rPr lang="ko-KR" altLang="en-US" sz="20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분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CF204EB-84E8-4686-99CF-D0A7463E37C8}"/>
              </a:ext>
            </a:extLst>
          </p:cNvPr>
          <p:cNvSpPr txBox="1"/>
          <p:nvPr/>
        </p:nvSpPr>
        <p:spPr>
          <a:xfrm>
            <a:off x="4928183" y="1276536"/>
            <a:ext cx="4058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①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11FCDF7-D5EE-4F50-9759-558209C83DBA}"/>
              </a:ext>
            </a:extLst>
          </p:cNvPr>
          <p:cNvSpPr txBox="1"/>
          <p:nvPr/>
        </p:nvSpPr>
        <p:spPr>
          <a:xfrm>
            <a:off x="5437388" y="3206110"/>
            <a:ext cx="4058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②</a:t>
            </a: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17A571FF-8B7D-42C7-8FD2-B3621528D6AC}"/>
              </a:ext>
            </a:extLst>
          </p:cNvPr>
          <p:cNvSpPr/>
          <p:nvPr/>
        </p:nvSpPr>
        <p:spPr>
          <a:xfrm>
            <a:off x="5467948" y="5357885"/>
            <a:ext cx="38504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⑤</a:t>
            </a:r>
            <a:endParaRPr lang="ko-KR" altLang="en-US" dirty="0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8A4AB14B-3657-4AC8-9E98-EF85BCAF21E6}"/>
              </a:ext>
            </a:extLst>
          </p:cNvPr>
          <p:cNvSpPr/>
          <p:nvPr/>
        </p:nvSpPr>
        <p:spPr>
          <a:xfrm>
            <a:off x="2324916" y="5226884"/>
            <a:ext cx="38504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④</a:t>
            </a:r>
            <a:endParaRPr lang="ko-KR" altLang="en-US" dirty="0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F327DCC3-495F-4515-AC2E-ECDFA1A29561}"/>
              </a:ext>
            </a:extLst>
          </p:cNvPr>
          <p:cNvSpPr/>
          <p:nvPr/>
        </p:nvSpPr>
        <p:spPr>
          <a:xfrm>
            <a:off x="2084728" y="3238156"/>
            <a:ext cx="38504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③</a:t>
            </a:r>
            <a:endParaRPr lang="ko-KR" altLang="en-US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13C8E45-2109-452E-85D3-FA58F8067527}"/>
              </a:ext>
            </a:extLst>
          </p:cNvPr>
          <p:cNvSpPr txBox="1"/>
          <p:nvPr/>
        </p:nvSpPr>
        <p:spPr>
          <a:xfrm>
            <a:off x="8005161" y="1834317"/>
            <a:ext cx="3507119" cy="457718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>
                <a:latin typeface="AppleSDGothicNeoM00" panose="02000503000000000000" pitchFamily="2" charset="-127"/>
                <a:ea typeface="AppleSDGothicNeoM00" panose="02000503000000000000" pitchFamily="2" charset="-127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</a:rPr>
              <a:t>  미세먼지 의류 오염도 계산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0CAF8023-BB6D-46A4-B16D-D7C56DFBD9E4}"/>
              </a:ext>
            </a:extLst>
          </p:cNvPr>
          <p:cNvSpPr txBox="1"/>
          <p:nvPr/>
        </p:nvSpPr>
        <p:spPr>
          <a:xfrm>
            <a:off x="8210318" y="2611276"/>
            <a:ext cx="3005951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위치기반 미세먼지 정도</a:t>
            </a:r>
            <a:endParaRPr lang="en-US" altLang="ko-KR" sz="24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algn="ctr"/>
            <a:r>
              <a:rPr lang="en-US" altLang="ko-KR" sz="24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*</a:t>
            </a:r>
          </a:p>
          <a:p>
            <a:pPr algn="ctr"/>
            <a:r>
              <a:rPr lang="ko-KR" altLang="en-US" sz="24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머물렀던 시간</a:t>
            </a:r>
            <a:endParaRPr lang="en-US" altLang="ko-KR" sz="24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algn="ctr"/>
            <a:r>
              <a:rPr lang="en-US" altLang="ko-KR" sz="24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+</a:t>
            </a:r>
          </a:p>
          <a:p>
            <a:pPr algn="ctr"/>
            <a:r>
              <a:rPr lang="el-GR" altLang="ko-KR" sz="24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α</a:t>
            </a:r>
            <a:endParaRPr lang="en-US" altLang="ko-KR" sz="24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16D3195-88FD-4593-94A4-3C2C7077F517}"/>
              </a:ext>
            </a:extLst>
          </p:cNvPr>
          <p:cNvSpPr txBox="1"/>
          <p:nvPr/>
        </p:nvSpPr>
        <p:spPr>
          <a:xfrm>
            <a:off x="9980792" y="75578"/>
            <a:ext cx="24291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pleSDGothicNeoH00" panose="02000503000000000000" pitchFamily="2" charset="-127"/>
                <a:ea typeface="AppleSDGothicNeoH00" panose="02000503000000000000" pitchFamily="2" charset="-127"/>
              </a:rPr>
              <a:t>0</a:t>
            </a:r>
            <a:r>
              <a:rPr lang="en-US" altLang="ko-KR" sz="2400" dirty="0">
                <a:solidFill>
                  <a:schemeClr val="bg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pleSDGothicNeoH00" panose="02000503000000000000" pitchFamily="2" charset="-127"/>
                <a:ea typeface="AppleSDGothicNeoH00" panose="02000503000000000000" pitchFamily="2" charset="-127"/>
              </a:rPr>
              <a:t>4</a:t>
            </a:r>
            <a:r>
              <a:rPr lang="en-US" altLang="ko-KR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pleSDGothicNeoH00" panose="02000503000000000000" pitchFamily="2" charset="-127"/>
                <a:ea typeface="AppleSDGothicNeoH00" panose="02000503000000000000" pitchFamily="2" charset="-127"/>
              </a:rPr>
              <a:t>. </a:t>
            </a:r>
            <a:r>
              <a:rPr lang="ko-KR" alt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pleSDGothicNeoH00" panose="02000503000000000000" pitchFamily="2" charset="-127"/>
                <a:ea typeface="AppleSDGothicNeoH00" panose="02000503000000000000" pitchFamily="2" charset="-127"/>
              </a:rPr>
              <a:t>마케팅 제안 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138F79EC-B3EA-4AF4-B56D-54E91CE52FA4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BEBA8EAE-BF5A-486C-A8C5-ECC9F3942E4B}">
                <a14:imgProps xmlns:a14="http://schemas.microsoft.com/office/drawing/2010/main">
                  <a14:imgLayer r:embed="rId33">
                    <a14:imgEffect>
                      <a14:backgroundRemoval t="8719" b="89918" l="9788" r="89947">
                        <a14:foregroundMark x1="44180" y1="15531" x2="44180" y2="15531"/>
                        <a14:foregroundMark x1="57407" y1="8719" x2="57407" y2="8719"/>
                        <a14:foregroundMark x1="19312" y1="40327" x2="19312" y2="40327"/>
                        <a14:foregroundMark x1="50794" y1="21798" x2="50794" y2="21798"/>
                        <a14:foregroundMark x1="57143" y1="34060" x2="57143" y2="34060"/>
                        <a14:foregroundMark x1="53175" y1="56131" x2="53175" y2="56131"/>
                        <a14:foregroundMark x1="58995" y1="62670" x2="58995" y2="62670"/>
                        <a14:foregroundMark x1="78836" y1="25886" x2="78836" y2="258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0323" y="3967193"/>
            <a:ext cx="1624848" cy="1577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5330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ìì´ëë ì ê³¨ë ë¯¸ë¬ ì´ë¯¸ì§ìëë¤.">
            <a:extLst>
              <a:ext uri="{FF2B5EF4-FFF2-40B4-BE49-F238E27FC236}">
                <a16:creationId xmlns:a16="http://schemas.microsoft.com/office/drawing/2014/main" id="{B38AA05B-33D2-456A-9A81-268E7CCCE5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46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687D073D-7416-4FC1-B0E6-8298C0B2CABC}"/>
              </a:ext>
            </a:extLst>
          </p:cNvPr>
          <p:cNvSpPr/>
          <p:nvPr/>
        </p:nvSpPr>
        <p:spPr>
          <a:xfrm>
            <a:off x="-158750" y="-22860"/>
            <a:ext cx="7908290" cy="6938010"/>
          </a:xfrm>
          <a:custGeom>
            <a:avLst/>
            <a:gdLst>
              <a:gd name="connsiteX0" fmla="*/ 0 w 7764780"/>
              <a:gd name="connsiteY0" fmla="*/ 0 h 6865620"/>
              <a:gd name="connsiteX1" fmla="*/ 7764780 w 7764780"/>
              <a:gd name="connsiteY1" fmla="*/ 0 h 6865620"/>
              <a:gd name="connsiteX2" fmla="*/ 4693920 w 7764780"/>
              <a:gd name="connsiteY2" fmla="*/ 6865620 h 6865620"/>
              <a:gd name="connsiteX3" fmla="*/ 30480 w 7764780"/>
              <a:gd name="connsiteY3" fmla="*/ 6865620 h 6865620"/>
              <a:gd name="connsiteX4" fmla="*/ 0 w 7764780"/>
              <a:gd name="connsiteY4" fmla="*/ 0 h 6865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64780" h="6865620">
                <a:moveTo>
                  <a:pt x="0" y="0"/>
                </a:moveTo>
                <a:lnTo>
                  <a:pt x="7764780" y="0"/>
                </a:lnTo>
                <a:lnTo>
                  <a:pt x="4693920" y="6865620"/>
                </a:lnTo>
                <a:lnTo>
                  <a:pt x="30480" y="6865620"/>
                </a:lnTo>
                <a:lnTo>
                  <a:pt x="0" y="0"/>
                </a:lnTo>
                <a:close/>
              </a:path>
            </a:pathLst>
          </a:custGeom>
          <a:solidFill>
            <a:srgbClr val="DAE3F3">
              <a:alpha val="8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64CE554-9C6E-456D-89EA-552DC44E313C}"/>
              </a:ext>
            </a:extLst>
          </p:cNvPr>
          <p:cNvSpPr txBox="1"/>
          <p:nvPr/>
        </p:nvSpPr>
        <p:spPr>
          <a:xfrm>
            <a:off x="1903041" y="2317102"/>
            <a:ext cx="3249608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dirty="0">
                <a:effectLst>
                  <a:outerShdw blurRad="292100" dist="355600" dir="9420000" sx="113000" sy="113000" algn="tl">
                    <a:srgbClr val="000000">
                      <a:alpha val="43137"/>
                    </a:srgbClr>
                  </a:outerShdw>
                </a:effectLst>
                <a:latin typeface="AppleSDGothicNeoH00" panose="02000503000000000000" pitchFamily="2" charset="-127"/>
                <a:ea typeface="AppleSDGothicNeoH00" panose="02000503000000000000" pitchFamily="2" charset="-127"/>
              </a:rPr>
              <a:t>0</a:t>
            </a:r>
            <a:r>
              <a:rPr lang="en-US" altLang="ko-KR" sz="6000" dirty="0">
                <a:ln w="31750">
                  <a:solidFill>
                    <a:schemeClr val="accent1">
                      <a:shade val="50000"/>
                    </a:schemeClr>
                  </a:solidFill>
                </a:ln>
                <a:solidFill>
                  <a:schemeClr val="accent1"/>
                </a:solidFill>
                <a:effectLst>
                  <a:outerShdw blurRad="292100" dist="355600" dir="9420000" sx="113000" sy="113000" algn="tl">
                    <a:srgbClr val="000000">
                      <a:alpha val="43137"/>
                    </a:srgbClr>
                  </a:outerShdw>
                </a:effectLst>
                <a:latin typeface="AppleSDGothicNeoH00" panose="02000503000000000000" pitchFamily="2" charset="-127"/>
                <a:ea typeface="AppleSDGothicNeoH00" panose="02000503000000000000" pitchFamily="2" charset="-127"/>
              </a:rPr>
              <a:t>1</a:t>
            </a:r>
            <a:r>
              <a:rPr lang="en-US" altLang="ko-KR" sz="6000" dirty="0">
                <a:effectLst>
                  <a:outerShdw blurRad="292100" dist="355600" dir="9420000" sx="113000" sy="113000" algn="tl">
                    <a:srgbClr val="000000">
                      <a:alpha val="43137"/>
                    </a:srgbClr>
                  </a:outerShdw>
                </a:effectLst>
                <a:latin typeface="AppleSDGothicNeoH00" panose="02000503000000000000" pitchFamily="2" charset="-127"/>
                <a:ea typeface="AppleSDGothicNeoH00" panose="02000503000000000000" pitchFamily="2" charset="-127"/>
              </a:rPr>
              <a:t>.</a:t>
            </a:r>
          </a:p>
          <a:p>
            <a:pPr algn="ctr"/>
            <a:r>
              <a:rPr lang="ko-KR" altLang="en-US" sz="6000" dirty="0">
                <a:effectLst>
                  <a:outerShdw blurRad="292100" dist="355600" dir="9420000" sx="113000" sy="113000" algn="tl">
                    <a:srgbClr val="000000">
                      <a:alpha val="43137"/>
                    </a:srgbClr>
                  </a:outerShdw>
                </a:effectLst>
                <a:latin typeface="AppleSDGothicNeoH00" panose="02000503000000000000" pitchFamily="2" charset="-127"/>
                <a:ea typeface="AppleSDGothicNeoH00" panose="02000503000000000000" pitchFamily="2" charset="-127"/>
              </a:rPr>
              <a:t>제품 소개 </a:t>
            </a:r>
          </a:p>
        </p:txBody>
      </p:sp>
      <p:pic>
        <p:nvPicPr>
          <p:cNvPr id="10" name="Picture 2" descr="Image result for samsung logo">
            <a:extLst>
              <a:ext uri="{FF2B5EF4-FFF2-40B4-BE49-F238E27FC236}">
                <a16:creationId xmlns:a16="http://schemas.microsoft.com/office/drawing/2014/main" id="{28862ED7-3F35-4D54-B954-F635FBD03C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6081" y="-194813"/>
            <a:ext cx="1677513" cy="1105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51269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E6E6E6"/>
            </a:gs>
            <a:gs pos="16000">
              <a:schemeClr val="bg2">
                <a:lumMod val="7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평행 사변형 11">
            <a:extLst>
              <a:ext uri="{FF2B5EF4-FFF2-40B4-BE49-F238E27FC236}">
                <a16:creationId xmlns:a16="http://schemas.microsoft.com/office/drawing/2014/main" id="{12F483B4-D62C-469A-8829-F190D56C353B}"/>
              </a:ext>
            </a:extLst>
          </p:cNvPr>
          <p:cNvSpPr/>
          <p:nvPr/>
        </p:nvSpPr>
        <p:spPr>
          <a:xfrm>
            <a:off x="3035873" y="2605934"/>
            <a:ext cx="5879040" cy="562951"/>
          </a:xfrm>
          <a:prstGeom prst="parallelogram">
            <a:avLst>
              <a:gd name="adj" fmla="val 41243"/>
            </a:avLst>
          </a:prstGeom>
          <a:solidFill>
            <a:schemeClr val="accent5">
              <a:lumMod val="60000"/>
              <a:lumOff val="40000"/>
              <a:alpha val="4392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Picture 2" descr="Image result for samsung logo">
            <a:extLst>
              <a:ext uri="{FF2B5EF4-FFF2-40B4-BE49-F238E27FC236}">
                <a16:creationId xmlns:a16="http://schemas.microsoft.com/office/drawing/2014/main" id="{5702D066-924D-4801-B631-ACD733FA52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0338" y="-213311"/>
            <a:ext cx="1677513" cy="1105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액자 24">
            <a:extLst>
              <a:ext uri="{FF2B5EF4-FFF2-40B4-BE49-F238E27FC236}">
                <a16:creationId xmlns:a16="http://schemas.microsoft.com/office/drawing/2014/main" id="{5DA13CD6-11BC-42DF-B4E2-019A625B70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1599"/>
            </a:avLst>
          </a:prstGeom>
          <a:gradFill flip="none" rotWithShape="1">
            <a:gsLst>
              <a:gs pos="50000">
                <a:srgbClr val="A2BAF0"/>
              </a:gs>
              <a:gs pos="23000">
                <a:srgbClr val="1B44A1"/>
              </a:gs>
              <a:gs pos="0">
                <a:srgbClr val="5884E3"/>
              </a:gs>
              <a:gs pos="78000">
                <a:srgbClr val="1B44A1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E17051D-3FA0-4B2E-873B-3D5D9C820D77}"/>
              </a:ext>
            </a:extLst>
          </p:cNvPr>
          <p:cNvSpPr txBox="1"/>
          <p:nvPr/>
        </p:nvSpPr>
        <p:spPr>
          <a:xfrm>
            <a:off x="3897164" y="1798218"/>
            <a:ext cx="41564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rgbClr val="1B44A1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옷</a:t>
            </a:r>
            <a:r>
              <a:rPr lang="ko-KR" altLang="en-US" sz="4000" dirty="0">
                <a:latin typeface="AppleSDGothicNeoH00" panose="02000503000000000000" pitchFamily="2" charset="-127"/>
                <a:ea typeface="AppleSDGothicNeoH00" panose="02000503000000000000" pitchFamily="2" charset="-127"/>
              </a:rPr>
              <a:t>의 </a:t>
            </a:r>
            <a:r>
              <a:rPr lang="ko-KR" altLang="en-US" sz="4000" dirty="0">
                <a:ln>
                  <a:solidFill>
                    <a:srgbClr val="1B44A1"/>
                  </a:solidFill>
                </a:ln>
                <a:latin typeface="AppleSDGothicNeoH00" panose="02000503000000000000" pitchFamily="2" charset="-127"/>
                <a:ea typeface="AppleSDGothicNeoH00" panose="02000503000000000000" pitchFamily="2" charset="-127"/>
              </a:rPr>
              <a:t>건강</a:t>
            </a:r>
            <a:r>
              <a:rPr lang="ko-KR" altLang="en-US" sz="4000" dirty="0">
                <a:latin typeface="AppleSDGothicNeoH00" panose="02000503000000000000" pitchFamily="2" charset="-127"/>
                <a:ea typeface="AppleSDGothicNeoH00" panose="02000503000000000000" pitchFamily="2" charset="-127"/>
              </a:rPr>
              <a:t>도 챙겨요</a:t>
            </a:r>
            <a:r>
              <a:rPr lang="en-US" altLang="ko-KR" sz="4000" dirty="0">
                <a:latin typeface="AppleSDGothicNeoH00" panose="02000503000000000000" pitchFamily="2" charset="-127"/>
                <a:ea typeface="AppleSDGothicNeoH00" panose="02000503000000000000" pitchFamily="2" charset="-127"/>
              </a:rPr>
              <a:t>! </a:t>
            </a:r>
            <a:endParaRPr lang="ko-KR" altLang="en-US" sz="4000" dirty="0">
              <a:latin typeface="AppleSDGothicNeoH00" panose="02000503000000000000" pitchFamily="2" charset="-127"/>
              <a:ea typeface="AppleSDGothicNeoH00" panose="02000503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AEB37F-8806-4D0F-9672-53C0BED6D0D1}"/>
              </a:ext>
            </a:extLst>
          </p:cNvPr>
          <p:cNvSpPr txBox="1"/>
          <p:nvPr/>
        </p:nvSpPr>
        <p:spPr>
          <a:xfrm>
            <a:off x="3301164" y="2656576"/>
            <a:ext cx="53484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>
                <a:latin typeface="AppleSDGothicNeoM00" panose="02000503000000000000" pitchFamily="2" charset="-127"/>
                <a:ea typeface="AppleSDGothicNeoM00" panose="02000503000000000000" pitchFamily="2" charset="-127"/>
              </a:defRPr>
            </a:lvl1pPr>
          </a:lstStyle>
          <a:p>
            <a:r>
              <a:rPr lang="ko-KR" altLang="en-US" sz="2800" dirty="0">
                <a:solidFill>
                  <a:sysClr val="windowText" lastClr="000000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미세먼지 오염도를 활용한 광고 콘티</a:t>
            </a:r>
          </a:p>
        </p:txBody>
      </p:sp>
      <p:pic>
        <p:nvPicPr>
          <p:cNvPr id="1026" name="Picture 2" descr="Image result for ì¬ë ì´í¸ ì¼ë¬ì¤í¸">
            <a:extLst>
              <a:ext uri="{FF2B5EF4-FFF2-40B4-BE49-F238E27FC236}">
                <a16:creationId xmlns:a16="http://schemas.microsoft.com/office/drawing/2014/main" id="{3D85C582-65C2-4B63-A9B0-D0135E9E9C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4016" b="75730" l="18435" r="8264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409" t="17552" r="9327" b="17806"/>
          <a:stretch/>
        </p:blipFill>
        <p:spPr bwMode="auto">
          <a:xfrm>
            <a:off x="4145282" y="3233167"/>
            <a:ext cx="3660223" cy="31204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E7EE40F-8CE8-4AAE-ABAE-4AB7CE01991F}"/>
              </a:ext>
            </a:extLst>
          </p:cNvPr>
          <p:cNvSpPr txBox="1"/>
          <p:nvPr/>
        </p:nvSpPr>
        <p:spPr>
          <a:xfrm>
            <a:off x="191769" y="205118"/>
            <a:ext cx="24291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pleSDGothicNeoH00" panose="02000503000000000000" pitchFamily="2" charset="-127"/>
                <a:ea typeface="AppleSDGothicNeoH00" panose="02000503000000000000" pitchFamily="2" charset="-127"/>
              </a:rPr>
              <a:t>0</a:t>
            </a:r>
            <a:r>
              <a:rPr lang="en-US" altLang="ko-KR" sz="2400" dirty="0">
                <a:solidFill>
                  <a:schemeClr val="bg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pleSDGothicNeoH00" panose="02000503000000000000" pitchFamily="2" charset="-127"/>
                <a:ea typeface="AppleSDGothicNeoH00" panose="02000503000000000000" pitchFamily="2" charset="-127"/>
              </a:rPr>
              <a:t>4</a:t>
            </a:r>
            <a:r>
              <a:rPr lang="en-US" altLang="ko-KR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pleSDGothicNeoH00" panose="02000503000000000000" pitchFamily="2" charset="-127"/>
                <a:ea typeface="AppleSDGothicNeoH00" panose="02000503000000000000" pitchFamily="2" charset="-127"/>
              </a:rPr>
              <a:t>. </a:t>
            </a:r>
            <a:r>
              <a:rPr lang="ko-KR" alt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pleSDGothicNeoH00" panose="02000503000000000000" pitchFamily="2" charset="-127"/>
                <a:ea typeface="AppleSDGothicNeoH00" panose="02000503000000000000" pitchFamily="2" charset="-127"/>
              </a:rPr>
              <a:t>마케팅 제안 </a:t>
            </a:r>
          </a:p>
        </p:txBody>
      </p:sp>
    </p:spTree>
    <p:extLst>
      <p:ext uri="{BB962C8B-B14F-4D97-AF65-F5344CB8AC3E}">
        <p14:creationId xmlns:p14="http://schemas.microsoft.com/office/powerpoint/2010/main" val="11604555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92000">
              <a:srgbClr val="404040"/>
            </a:gs>
            <a:gs pos="16000">
              <a:schemeClr val="bg2">
                <a:lumMod val="7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 descr="Image result for samsung logo">
            <a:extLst>
              <a:ext uri="{FF2B5EF4-FFF2-40B4-BE49-F238E27FC236}">
                <a16:creationId xmlns:a16="http://schemas.microsoft.com/office/drawing/2014/main" id="{5702D066-924D-4801-B631-ACD733FA52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0338" y="-213311"/>
            <a:ext cx="1677513" cy="1105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액자 24">
            <a:extLst>
              <a:ext uri="{FF2B5EF4-FFF2-40B4-BE49-F238E27FC236}">
                <a16:creationId xmlns:a16="http://schemas.microsoft.com/office/drawing/2014/main" id="{5DA13CD6-11BC-42DF-B4E2-019A625B70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1599"/>
            </a:avLst>
          </a:prstGeom>
          <a:gradFill flip="none" rotWithShape="1">
            <a:gsLst>
              <a:gs pos="50000">
                <a:srgbClr val="A2BAF0"/>
              </a:gs>
              <a:gs pos="23000">
                <a:srgbClr val="1B44A1"/>
              </a:gs>
              <a:gs pos="0">
                <a:srgbClr val="5884E3"/>
              </a:gs>
              <a:gs pos="78000">
                <a:srgbClr val="1B44A1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E008B3-5B56-4247-8386-F868EF828E49}"/>
              </a:ext>
            </a:extLst>
          </p:cNvPr>
          <p:cNvSpPr txBox="1"/>
          <p:nvPr/>
        </p:nvSpPr>
        <p:spPr>
          <a:xfrm>
            <a:off x="4109982" y="565175"/>
            <a:ext cx="43312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AppleSDGothicNeoH00" panose="02000503000000000000" pitchFamily="2" charset="-127"/>
                <a:ea typeface="AppleSDGothicNeoH00" panose="02000503000000000000" pitchFamily="2" charset="-127"/>
              </a:rPr>
              <a:t>&lt;</a:t>
            </a:r>
            <a:r>
              <a:rPr lang="en-US" altLang="ko-KR" sz="3200" dirty="0">
                <a:solidFill>
                  <a:srgbClr val="1B44A1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 </a:t>
            </a:r>
            <a:r>
              <a:rPr lang="ko-KR" altLang="en-US" sz="3200" dirty="0">
                <a:solidFill>
                  <a:srgbClr val="1B44A1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옷</a:t>
            </a:r>
            <a:r>
              <a:rPr lang="ko-KR" altLang="en-US" sz="3200" dirty="0">
                <a:latin typeface="AppleSDGothicNeoH00" panose="02000503000000000000" pitchFamily="2" charset="-127"/>
                <a:ea typeface="AppleSDGothicNeoH00" panose="02000503000000000000" pitchFamily="2" charset="-127"/>
              </a:rPr>
              <a:t>의 </a:t>
            </a:r>
            <a:r>
              <a:rPr lang="ko-KR" altLang="en-US" sz="3200" dirty="0">
                <a:ln>
                  <a:solidFill>
                    <a:srgbClr val="1B44A1"/>
                  </a:solidFill>
                </a:ln>
                <a:latin typeface="AppleSDGothicNeoH00" panose="02000503000000000000" pitchFamily="2" charset="-127"/>
                <a:ea typeface="AppleSDGothicNeoH00" panose="02000503000000000000" pitchFamily="2" charset="-127"/>
              </a:rPr>
              <a:t>건강</a:t>
            </a:r>
            <a:r>
              <a:rPr lang="ko-KR" altLang="en-US" sz="3200" dirty="0">
                <a:latin typeface="AppleSDGothicNeoH00" panose="02000503000000000000" pitchFamily="2" charset="-127"/>
                <a:ea typeface="AppleSDGothicNeoH00" panose="02000503000000000000" pitchFamily="2" charset="-127"/>
              </a:rPr>
              <a:t>도 챙겨요</a:t>
            </a:r>
            <a:r>
              <a:rPr lang="en-US" altLang="ko-KR" sz="3200" dirty="0">
                <a:latin typeface="AppleSDGothicNeoH00" panose="02000503000000000000" pitchFamily="2" charset="-127"/>
                <a:ea typeface="AppleSDGothicNeoH00" panose="02000503000000000000" pitchFamily="2" charset="-127"/>
              </a:rPr>
              <a:t>! &gt;</a:t>
            </a:r>
            <a:endParaRPr lang="ko-KR" altLang="en-US" sz="3200" dirty="0">
              <a:latin typeface="AppleSDGothicNeoH00" panose="02000503000000000000" pitchFamily="2" charset="-127"/>
              <a:ea typeface="AppleSDGothicNeoH00" panose="02000503000000000000" pitchFamily="2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FD89AC2-AD3E-471E-BB12-A58D518BFA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124" b="97611" l="2770" r="98022">
                        <a14:foregroundMark x1="92285" y1="92124" x2="88229" y2="29646"/>
                        <a14:foregroundMark x1="88229" y1="29646" x2="81701" y2="22389"/>
                        <a14:foregroundMark x1="81701" y1="22389" x2="44214" y2="15221"/>
                        <a14:foregroundMark x1="44214" y1="15221" x2="35410" y2="10000"/>
                        <a14:foregroundMark x1="35410" y1="10000" x2="22750" y2="9558"/>
                        <a14:foregroundMark x1="22750" y1="9558" x2="15331" y2="15487"/>
                        <a14:foregroundMark x1="15331" y1="15487" x2="14837" y2="17345"/>
                        <a14:foregroundMark x1="11771" y1="81504" x2="60138" y2="81947"/>
                        <a14:foregroundMark x1="60138" y1="81947" x2="65480" y2="56903"/>
                        <a14:foregroundMark x1="65480" y1="56903" x2="63007" y2="33186"/>
                        <a14:foregroundMark x1="63007" y1="33186" x2="55786" y2="22389"/>
                        <a14:foregroundMark x1="55786" y1="22389" x2="41543" y2="17168"/>
                        <a14:foregroundMark x1="41543" y1="17168" x2="33037" y2="16372"/>
                        <a14:foregroundMark x1="74679" y1="50354" x2="70524" y2="40973"/>
                        <a14:foregroundMark x1="70524" y1="40973" x2="73689" y2="50088"/>
                        <a14:foregroundMark x1="73689" y1="50088" x2="83778" y2="47965"/>
                        <a14:foregroundMark x1="83778" y1="47965" x2="84273" y2="46195"/>
                        <a14:foregroundMark x1="91988" y1="17168" x2="83284" y2="10796"/>
                        <a14:foregroundMark x1="83284" y1="10796" x2="73492" y2="7434"/>
                        <a14:foregroundMark x1="73492" y1="7434" x2="50445" y2="6637"/>
                        <a14:foregroundMark x1="50445" y1="6637" x2="18595" y2="8761"/>
                        <a14:foregroundMark x1="18595" y1="8761" x2="11474" y2="20442"/>
                        <a14:foregroundMark x1="11474" y1="20442" x2="7122" y2="77345"/>
                        <a14:foregroundMark x1="7122" y1="77345" x2="8210" y2="87876"/>
                        <a14:foregroundMark x1="8210" y1="87876" x2="17507" y2="91150"/>
                        <a14:foregroundMark x1="17507" y1="91150" x2="90109" y2="93186"/>
                        <a14:foregroundMark x1="90109" y1="93186" x2="91395" y2="92743"/>
                        <a14:foregroundMark x1="78239" y1="94248" x2="70722" y2="94602"/>
                        <a14:foregroundMark x1="84965" y1="51150" x2="86548" y2="39646"/>
                        <a14:foregroundMark x1="86548" y1="39646" x2="89219" y2="49823"/>
                        <a14:foregroundMark x1="89219" y1="49823" x2="94560" y2="11239"/>
                        <a14:foregroundMark x1="93670" y1="48938" x2="94659" y2="10177"/>
                        <a14:foregroundMark x1="94659" y1="10177" x2="95648" y2="7611"/>
                        <a14:foregroundMark x1="95549" y1="6903" x2="8111" y2="4248"/>
                        <a14:foregroundMark x1="4451" y1="87965" x2="4451" y2="92478"/>
                        <a14:foregroundMark x1="97626" y1="3363" x2="97626" y2="12478"/>
                        <a14:foregroundMark x1="97626" y1="12478" x2="98022" y2="21681"/>
                        <a14:foregroundMark x1="98022" y1="21681" x2="96934" y2="35752"/>
                        <a14:foregroundMark x1="96538" y1="35221" x2="95054" y2="82124"/>
                        <a14:foregroundMark x1="95054" y1="82124" x2="95351" y2="91239"/>
                        <a14:foregroundMark x1="95351" y1="91239" x2="95351" y2="96372"/>
                        <a14:foregroundMark x1="95252" y1="67611" x2="95648" y2="86018"/>
                        <a14:foregroundMark x1="95648" y1="86018" x2="95648" y2="87965"/>
                        <a14:foregroundMark x1="95945" y1="67788" x2="96340" y2="76991"/>
                        <a14:foregroundMark x1="96340" y1="76991" x2="96340" y2="76991"/>
                        <a14:foregroundMark x1="97527" y1="3717" x2="6825" y2="3717"/>
                        <a14:foregroundMark x1="42730" y1="3097" x2="33630" y2="2212"/>
                        <a14:foregroundMark x1="61721" y1="3186" x2="46390" y2="3540"/>
                        <a14:foregroundMark x1="81306" y1="3451" x2="62216" y2="3982"/>
                        <a14:foregroundMark x1="70920" y1="3274" x2="58952" y2="3894"/>
                        <a14:foregroundMark x1="36103" y1="3097" x2="8012" y2="3363"/>
                        <a14:foregroundMark x1="6330" y1="4513" x2="6924" y2="22566"/>
                        <a14:foregroundMark x1="6924" y1="22566" x2="3858" y2="94336"/>
                        <a14:foregroundMark x1="3660" y1="70796" x2="2868" y2="93628"/>
                        <a14:foregroundMark x1="2868" y1="94248" x2="31751" y2="96991"/>
                        <a14:foregroundMark x1="30168" y1="96106" x2="73689" y2="97611"/>
                        <a14:foregroundMark x1="5440" y1="45752" x2="5737" y2="55221"/>
                        <a14:foregroundMark x1="5737" y1="55221" x2="4946" y2="58230"/>
                        <a14:foregroundMark x1="95252" y1="97080" x2="88724" y2="97257"/>
                        <a14:foregroundMark x1="88032" y1="96372" x2="84075" y2="9743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043650">
            <a:off x="6666946" y="1096482"/>
            <a:ext cx="4830730" cy="539933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F004086-811F-4D49-BAA6-293713EA83C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480" b="97198" l="3759" r="98318">
                        <a14:foregroundMark x1="93472" y1="12347" x2="62710" y2="45622"/>
                        <a14:foregroundMark x1="62710" y1="45622" x2="12463" y2="83363"/>
                        <a14:foregroundMark x1="9594" y1="85814" x2="51533" y2="87303"/>
                        <a14:foregroundMark x1="51533" y1="87303" x2="74975" y2="90543"/>
                        <a14:foregroundMark x1="74975" y1="90543" x2="85658" y2="88004"/>
                        <a14:foregroundMark x1="85658" y1="88004" x2="89911" y2="19790"/>
                        <a14:foregroundMark x1="89911" y1="19790" x2="86647" y2="10245"/>
                        <a14:foregroundMark x1="86647" y1="10245" x2="59050" y2="9107"/>
                        <a14:foregroundMark x1="59050" y1="9107" x2="21167" y2="13660"/>
                        <a14:foregroundMark x1="21167" y1="13660" x2="12265" y2="20403"/>
                        <a14:foregroundMark x1="12265" y1="20403" x2="7517" y2="71979"/>
                        <a14:foregroundMark x1="7517" y1="71979" x2="7814" y2="82224"/>
                        <a14:foregroundMark x1="7814" y1="82224" x2="10287" y2="87566"/>
                        <a14:foregroundMark x1="59545" y1="76795" x2="58754" y2="51051"/>
                        <a14:foregroundMark x1="58754" y1="51051" x2="47873" y2="45884"/>
                        <a14:foregroundMark x1="47873" y1="45884" x2="34520" y2="47110"/>
                        <a14:foregroundMark x1="34520" y1="47110" x2="36202" y2="62609"/>
                        <a14:foregroundMark x1="36202" y1="62609" x2="44313" y2="70841"/>
                        <a14:foregroundMark x1="44313" y1="70841" x2="60040" y2="72242"/>
                        <a14:foregroundMark x1="60040" y1="72242" x2="66667" y2="64011"/>
                        <a14:foregroundMark x1="66667" y1="64011" x2="66667" y2="54028"/>
                        <a14:foregroundMark x1="95351" y1="15061" x2="95351" y2="45271"/>
                        <a14:foregroundMark x1="91296" y1="92820" x2="32938" y2="94133"/>
                        <a14:foregroundMark x1="32938" y1="94133" x2="10485" y2="90981"/>
                        <a14:foregroundMark x1="10485" y1="90981" x2="9100" y2="90981"/>
                        <a14:foregroundMark x1="8111" y1="11909" x2="4748" y2="42294"/>
                        <a14:foregroundMark x1="8803" y1="8231" x2="79426" y2="8757"/>
                        <a14:foregroundMark x1="97132" y1="32750" x2="97428" y2="40893"/>
                        <a14:foregroundMark x1="79426" y1="40193" x2="81009" y2="60683"/>
                        <a14:foregroundMark x1="81009" y1="60683" x2="75074" y2="72417"/>
                        <a14:foregroundMark x1="75074" y1="72417" x2="65084" y2="67951"/>
                        <a14:foregroundMark x1="65084" y1="67951" x2="76063" y2="63398"/>
                        <a14:foregroundMark x1="76063" y1="63398" x2="81503" y2="71191"/>
                        <a14:foregroundMark x1="81503" y1="71191" x2="81998" y2="82750"/>
                        <a14:foregroundMark x1="81998" y1="82750" x2="80415" y2="83975"/>
                        <a14:foregroundMark x1="93867" y1="96673" x2="17211" y2="93345"/>
                        <a14:foregroundMark x1="17211" y1="93345" x2="7023" y2="96322"/>
                        <a14:foregroundMark x1="7023" y1="96322" x2="6726" y2="96497"/>
                        <a14:foregroundMark x1="98615" y1="27145" x2="98615" y2="35552"/>
                        <a14:foregroundMark x1="98121" y1="40018" x2="96044" y2="95797"/>
                        <a14:foregroundMark x1="95549" y1="97198" x2="4451" y2="96410"/>
                        <a14:foregroundMark x1="47082" y1="6480" x2="24332" y2="6480"/>
                        <a14:foregroundMark x1="4451" y1="42644" x2="5242" y2="51576"/>
                        <a14:foregroundMark x1="5242" y1="51576" x2="3759" y2="94571"/>
                        <a14:foregroundMark x1="4055" y1="52627" x2="4055" y2="61734"/>
                        <a14:foregroundMark x1="4055" y1="61734" x2="4748" y2="80473"/>
                        <a14:foregroundMark x1="4748" y1="80473" x2="4055" y2="80736"/>
                        <a14:foregroundMark x1="97230" y1="8406" x2="46489" y2="7356"/>
                        <a14:foregroundMark x1="47280" y1="6743" x2="92483" y2="8144"/>
                        <a14:backgroundMark x1="94362" y1="3940" x2="86350" y2="3152"/>
                        <a14:backgroundMark x1="96340" y1="5079" x2="82493" y2="4729"/>
                      </a14:backgroundRemoval>
                    </a14:imgEffect>
                  </a14:imgLayer>
                </a14:imgProps>
              </a:ext>
            </a:extLst>
          </a:blip>
          <a:srcRect t="3194"/>
          <a:stretch/>
        </p:blipFill>
        <p:spPr>
          <a:xfrm rot="16200000">
            <a:off x="861070" y="1159793"/>
            <a:ext cx="4727296" cy="516927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5D7E6AE-8EE2-4604-B8E6-6DB05856DA7D}"/>
              </a:ext>
            </a:extLst>
          </p:cNvPr>
          <p:cNvSpPr txBox="1"/>
          <p:nvPr/>
        </p:nvSpPr>
        <p:spPr>
          <a:xfrm>
            <a:off x="1787750" y="5019976"/>
            <a:ext cx="3432350" cy="461665"/>
          </a:xfrm>
          <a:prstGeom prst="rect">
            <a:avLst/>
          </a:prstGeom>
          <a:solidFill>
            <a:schemeClr val="bg2">
              <a:lumMod val="10000"/>
            </a:schemeClr>
          </a:solidFill>
          <a:effectLst>
            <a:outerShdw blurRad="330200" dist="165100" dir="5400000" algn="ctr" rotWithShape="0">
              <a:srgbClr val="000000">
                <a:alpha val="33000"/>
              </a:srgbClr>
            </a:outerShdw>
          </a:effectLst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400">
                <a:latin typeface="AppleSDGothicNeoM00" panose="02000503000000000000" pitchFamily="2" charset="-127"/>
                <a:ea typeface="AppleSDGothicNeoM00" panose="02000503000000000000" pitchFamily="2" charset="-127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</a:rPr>
              <a:t>추운 겨울 집을 나선 </a:t>
            </a:r>
            <a:r>
              <a:rPr lang="ko-KR" altLang="en-US" dirty="0" err="1">
                <a:solidFill>
                  <a:schemeClr val="bg1"/>
                </a:solidFill>
              </a:rPr>
              <a:t>한경씨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0A0A6C8-647E-47A9-99F9-9E2D382432B0}"/>
              </a:ext>
            </a:extLst>
          </p:cNvPr>
          <p:cNvSpPr txBox="1"/>
          <p:nvPr/>
        </p:nvSpPr>
        <p:spPr>
          <a:xfrm>
            <a:off x="8196594" y="5246385"/>
            <a:ext cx="2207656" cy="461665"/>
          </a:xfrm>
          <a:prstGeom prst="rect">
            <a:avLst/>
          </a:prstGeom>
          <a:solidFill>
            <a:schemeClr val="bg2">
              <a:lumMod val="10000"/>
            </a:schemeClr>
          </a:solidFill>
          <a:effectLst>
            <a:outerShdw blurRad="381000" dist="50800" dir="5400000" algn="ctr" rotWithShape="0">
              <a:srgbClr val="000000">
                <a:alpha val="52000"/>
              </a:srgbClr>
            </a:outerShdw>
          </a:effectLst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400">
                <a:latin typeface="AppleSDGothicNeoM00" panose="02000503000000000000" pitchFamily="2" charset="-127"/>
                <a:ea typeface="AppleSDGothicNeoM00" panose="02000503000000000000" pitchFamily="2" charset="-127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</a:rPr>
              <a:t>도로 위의 </a:t>
            </a:r>
            <a:r>
              <a:rPr lang="ko-KR" altLang="en-US" dirty="0" err="1">
                <a:solidFill>
                  <a:schemeClr val="bg1"/>
                </a:solidFill>
              </a:rPr>
              <a:t>한경씨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62858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92000">
              <a:srgbClr val="404040"/>
            </a:gs>
            <a:gs pos="16000">
              <a:schemeClr val="bg2">
                <a:lumMod val="7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4A9293F-5A14-4DD4-8961-1665877D60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836" b="96967" l="1601" r="97118">
                        <a14:foregroundMark x1="88901" y1="17128" x2="34152" y2="16949"/>
                        <a14:foregroundMark x1="34152" y1="16949" x2="23266" y2="20339"/>
                        <a14:foregroundMark x1="23266" y1="20339" x2="15688" y2="26494"/>
                        <a14:foregroundMark x1="15688" y1="26494" x2="12914" y2="55040"/>
                        <a14:foregroundMark x1="12914" y1="55040" x2="13981" y2="66637"/>
                        <a14:foregroundMark x1="13981" y1="66637" x2="21025" y2="76450"/>
                        <a14:foregroundMark x1="21025" y1="76450" x2="47065" y2="81980"/>
                        <a14:foregroundMark x1="47065" y1="81980" x2="59445" y2="81891"/>
                        <a14:foregroundMark x1="59445" y1="81891" x2="69157" y2="77342"/>
                        <a14:foregroundMark x1="69157" y1="77342" x2="75454" y2="66459"/>
                        <a14:foregroundMark x1="75454" y1="66459" x2="76307" y2="39697"/>
                        <a14:foregroundMark x1="76307" y1="39697" x2="73959" y2="30955"/>
                        <a14:foregroundMark x1="73959" y1="30955" x2="73959" y2="30955"/>
                        <a14:foregroundMark x1="88047" y1="37377" x2="89648" y2="61106"/>
                        <a14:foregroundMark x1="89648" y1="61106" x2="88154" y2="71186"/>
                        <a14:foregroundMark x1="88154" y1="71186" x2="78122" y2="78412"/>
                        <a14:foregroundMark x1="78122" y1="78412" x2="52081" y2="84121"/>
                        <a14:foregroundMark x1="52081" y1="84121" x2="27428" y2="85281"/>
                        <a14:foregroundMark x1="27428" y1="85281" x2="37780" y2="91169"/>
                        <a14:foregroundMark x1="37780" y1="91169" x2="51441" y2="81178"/>
                        <a14:foregroundMark x1="51441" y1="81178" x2="63074" y2="56200"/>
                        <a14:foregroundMark x1="63074" y1="56200" x2="61366" y2="39429"/>
                        <a14:foregroundMark x1="40128" y1="69938" x2="28922" y2="47279"/>
                        <a14:foregroundMark x1="28922" y1="47279" x2="28922" y2="47279"/>
                        <a14:foregroundMark x1="19424" y1="43265" x2="36926" y2="71543"/>
                        <a14:foregroundMark x1="36926" y1="71543" x2="37140" y2="72614"/>
                        <a14:foregroundMark x1="92743" y1="13024" x2="21025" y2="10259"/>
                        <a14:foregroundMark x1="21025" y1="10259" x2="10779" y2="11686"/>
                        <a14:foregroundMark x1="10779" y1="11686" x2="5870" y2="81534"/>
                        <a14:foregroundMark x1="5870" y1="81534" x2="19530" y2="88760"/>
                        <a14:foregroundMark x1="19530" y1="88760" x2="17076" y2="79661"/>
                        <a14:foregroundMark x1="17076" y1="79661" x2="27108" y2="86619"/>
                        <a14:foregroundMark x1="27108" y1="86619" x2="80683" y2="87422"/>
                        <a14:foregroundMark x1="80683" y1="87422" x2="87300" y2="77431"/>
                        <a14:foregroundMark x1="87300" y1="77431" x2="89755" y2="17484"/>
                        <a14:foregroundMark x1="89755" y1="17484" x2="92209" y2="12043"/>
                        <a14:foregroundMark x1="94877" y1="11508" x2="93170" y2="61998"/>
                        <a14:foregroundMark x1="88260" y1="68599" x2="75987" y2="57449"/>
                        <a14:foregroundMark x1="75987" y1="57449" x2="82924" y2="73595"/>
                        <a14:foregroundMark x1="68303" y1="74576" x2="48453" y2="71989"/>
                        <a14:foregroundMark x1="91782" y1="91793" x2="7577" y2="92774"/>
                        <a14:foregroundMark x1="77588" y1="93131" x2="16222" y2="97056"/>
                        <a14:foregroundMark x1="4909" y1="68332" x2="4909" y2="78145"/>
                        <a14:foregroundMark x1="4909" y1="78145" x2="5656" y2="91436"/>
                        <a14:foregroundMark x1="50053" y1="7583" x2="29029" y2="9099"/>
                        <a14:foregroundMark x1="29029" y1="9099" x2="9712" y2="6601"/>
                        <a14:foregroundMark x1="84525" y1="7672" x2="79616" y2="6869"/>
                        <a14:foregroundMark x1="79616" y1="7047" x2="49306" y2="6512"/>
                        <a14:foregroundMark x1="64995" y1="6512" x2="23799" y2="5174"/>
                        <a14:foregroundMark x1="23799" y1="5174" x2="22839" y2="5352"/>
                        <a14:foregroundMark x1="40768" y1="5620" x2="4696" y2="4550"/>
                        <a14:foregroundMark x1="35432" y1="5352" x2="10245" y2="4103"/>
                        <a14:foregroundMark x1="12593" y1="4014" x2="3949" y2="3836"/>
                        <a14:foregroundMark x1="3949" y1="3836" x2="1921" y2="65299"/>
                        <a14:foregroundMark x1="2241" y1="65923" x2="1601" y2="95183"/>
                        <a14:foregroundMark x1="95518" y1="96164" x2="54322" y2="96343"/>
                        <a14:foregroundMark x1="96478" y1="6512" x2="86446" y2="7404"/>
                        <a14:foregroundMark x1="98933" y1="6601" x2="98933" y2="15789"/>
                        <a14:foregroundMark x1="98933" y1="15789" x2="98933" y2="24532"/>
                        <a14:foregroundMark x1="98933" y1="24532" x2="96585" y2="41838"/>
                        <a14:foregroundMark x1="96585" y1="41838" x2="97118" y2="4861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200000">
            <a:off x="6567527" y="1146431"/>
            <a:ext cx="4717829" cy="5644275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DA5DC3CB-B281-4C7C-8867-94E9129E4B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145" b="96783" l="1874" r="96943">
                        <a14:foregroundMark x1="95661" y1="4021" x2="76529" y2="67650"/>
                        <a14:foregroundMark x1="76529" y1="67650" x2="57890" y2="82663"/>
                        <a14:foregroundMark x1="57890" y1="82663" x2="48028" y2="86059"/>
                        <a14:foregroundMark x1="48028" y1="86059" x2="37968" y2="86416"/>
                        <a14:foregroundMark x1="37968" y1="86416" x2="27613" y2="83289"/>
                        <a14:foregroundMark x1="27613" y1="83289" x2="16469" y2="73369"/>
                        <a14:foregroundMark x1="16469" y1="73369" x2="14892" y2="63718"/>
                        <a14:foregroundMark x1="14892" y1="63718" x2="20907" y2="40393"/>
                        <a14:foregroundMark x1="20907" y1="40393" x2="34911" y2="35836"/>
                        <a14:foregroundMark x1="34911" y1="35836" x2="46154" y2="36908"/>
                        <a14:foregroundMark x1="46154" y1="36908" x2="54832" y2="41912"/>
                        <a14:foregroundMark x1="54832" y1="41912" x2="63018" y2="50313"/>
                        <a14:foregroundMark x1="63018" y1="50313" x2="74162" y2="77837"/>
                        <a14:foregroundMark x1="81065" y1="68901" x2="30375" y2="19660"/>
                        <a14:foregroundMark x1="30375" y1="19660" x2="22781" y2="28150"/>
                        <a14:foregroundMark x1="22781" y1="28150" x2="22485" y2="28865"/>
                        <a14:foregroundMark x1="14596" y1="20107" x2="23570" y2="15639"/>
                        <a14:foregroundMark x1="23570" y1="15639" x2="67258" y2="14120"/>
                        <a14:foregroundMark x1="67258" y1="14120" x2="77022" y2="20375"/>
                        <a14:foregroundMark x1="77022" y1="20375" x2="82643" y2="29133"/>
                        <a14:foregroundMark x1="82643" y1="29133" x2="83136" y2="30652"/>
                        <a14:foregroundMark x1="83136" y1="42627" x2="40237" y2="18499"/>
                        <a14:foregroundMark x1="40237" y1="18499" x2="29389" y2="15996"/>
                        <a14:foregroundMark x1="29389" y1="15996" x2="18442" y2="18588"/>
                        <a14:foregroundMark x1="18442" y1="18588" x2="10947" y2="75871"/>
                        <a14:foregroundMark x1="10947" y1="75871" x2="15187" y2="84004"/>
                        <a14:foregroundMark x1="15187" y1="84004" x2="40237" y2="89723"/>
                        <a14:foregroundMark x1="40237" y1="89723" x2="76529" y2="91868"/>
                        <a14:foregroundMark x1="76529" y1="91868" x2="84911" y2="84540"/>
                        <a14:foregroundMark x1="84911" y1="84540" x2="86785" y2="62109"/>
                        <a14:foregroundMark x1="90039" y1="91600" x2="66667" y2="93566"/>
                        <a14:foregroundMark x1="66667" y1="93566" x2="8876" y2="90080"/>
                        <a14:foregroundMark x1="7298" y1="92493" x2="11637" y2="43164"/>
                        <a14:foregroundMark x1="95661" y1="3396" x2="56706" y2="2592"/>
                        <a14:foregroundMark x1="56312" y1="2502" x2="5621" y2="2234"/>
                        <a14:foregroundMark x1="96351" y1="3664" x2="92998" y2="95353"/>
                        <a14:foregroundMark x1="97041" y1="6881" x2="95957" y2="34227"/>
                        <a14:foregroundMark x1="93590" y1="92136" x2="93590" y2="95442"/>
                        <a14:foregroundMark x1="92998" y1="95353" x2="3846" y2="94906"/>
                        <a14:foregroundMark x1="92406" y1="95710" x2="21105" y2="94906"/>
                        <a14:foregroundMark x1="80769" y1="96872" x2="31065" y2="95353"/>
                        <a14:foregroundMark x1="4635" y1="3396" x2="5128" y2="12869"/>
                        <a14:foregroundMark x1="5128" y1="12869" x2="1874" y2="87578"/>
                        <a14:foregroundMark x1="1874" y1="87578" x2="4339" y2="95710"/>
                        <a14:foregroundMark x1="5030" y1="8132" x2="2170" y2="74978"/>
                        <a14:backgroundMark x1="98619" y1="1430" x2="98549" y2="3730"/>
                        <a14:backgroundMark x1="98915" y1="48281" x2="98915" y2="97945"/>
                        <a14:backgroundMark x1="70144" y1="99705" x2="66272" y2="99911"/>
                        <a14:backgroundMark x1="86522" y1="98831" x2="82272" y2="99058"/>
                        <a14:backgroundMark x1="98126" y1="98213" x2="95112" y2="98374"/>
                        <a14:backgroundMark x1="66272" y1="99911" x2="66272" y2="9991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200000">
            <a:off x="845404" y="1155248"/>
            <a:ext cx="4917623" cy="5426845"/>
          </a:xfrm>
          <a:prstGeom prst="rect">
            <a:avLst/>
          </a:prstGeom>
        </p:spPr>
      </p:pic>
      <p:pic>
        <p:nvPicPr>
          <p:cNvPr id="15" name="Picture 2" descr="Image result for samsung logo">
            <a:extLst>
              <a:ext uri="{FF2B5EF4-FFF2-40B4-BE49-F238E27FC236}">
                <a16:creationId xmlns:a16="http://schemas.microsoft.com/office/drawing/2014/main" id="{5702D066-924D-4801-B631-ACD733FA52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0338" y="-213311"/>
            <a:ext cx="1677513" cy="1105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액자 24">
            <a:extLst>
              <a:ext uri="{FF2B5EF4-FFF2-40B4-BE49-F238E27FC236}">
                <a16:creationId xmlns:a16="http://schemas.microsoft.com/office/drawing/2014/main" id="{5DA13CD6-11BC-42DF-B4E2-019A625B70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1599"/>
            </a:avLst>
          </a:prstGeom>
          <a:gradFill flip="none" rotWithShape="1">
            <a:gsLst>
              <a:gs pos="50000">
                <a:srgbClr val="A2BAF0"/>
              </a:gs>
              <a:gs pos="23000">
                <a:srgbClr val="1B44A1"/>
              </a:gs>
              <a:gs pos="0">
                <a:srgbClr val="5884E3"/>
              </a:gs>
              <a:gs pos="78000">
                <a:srgbClr val="1B44A1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20C4C3C-9BE4-4608-80ED-A72E0612A355}"/>
              </a:ext>
            </a:extLst>
          </p:cNvPr>
          <p:cNvSpPr txBox="1"/>
          <p:nvPr/>
        </p:nvSpPr>
        <p:spPr>
          <a:xfrm>
            <a:off x="2151759" y="5569565"/>
            <a:ext cx="3005951" cy="461665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400">
                <a:latin typeface="AppleSDGothicNeoM00" panose="02000503000000000000" pitchFamily="2" charset="-127"/>
                <a:ea typeface="AppleSDGothicNeoM00" panose="02000503000000000000" pitchFamily="2" charset="-127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</a:rPr>
              <a:t>버스를 타고 출근하네요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29680BA-07EB-46EB-B566-90945BA96B3C}"/>
              </a:ext>
            </a:extLst>
          </p:cNvPr>
          <p:cNvSpPr txBox="1"/>
          <p:nvPr/>
        </p:nvSpPr>
        <p:spPr>
          <a:xfrm>
            <a:off x="7324052" y="5480010"/>
            <a:ext cx="3752950" cy="461665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400">
                <a:latin typeface="AppleSDGothicNeoM00" panose="02000503000000000000" pitchFamily="2" charset="-127"/>
                <a:ea typeface="AppleSDGothicNeoM00" panose="02000503000000000000" pitchFamily="2" charset="-127"/>
              </a:defRPr>
            </a:lvl1pPr>
          </a:lstStyle>
          <a:p>
            <a:r>
              <a:rPr lang="en-US" altLang="ko-KR" dirty="0">
                <a:solidFill>
                  <a:schemeClr val="bg1"/>
                </a:solidFill>
              </a:rPr>
              <a:t>-</a:t>
            </a:r>
            <a:r>
              <a:rPr lang="ko-KR" altLang="en-US" dirty="0">
                <a:solidFill>
                  <a:schemeClr val="bg1"/>
                </a:solidFill>
              </a:rPr>
              <a:t>사무실에서 일을 하는 </a:t>
            </a:r>
            <a:r>
              <a:rPr lang="ko-KR" altLang="en-US" dirty="0" err="1">
                <a:solidFill>
                  <a:schemeClr val="bg1"/>
                </a:solidFill>
              </a:rPr>
              <a:t>한경씨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E580B2-CD6C-4382-B84C-276C9F5FF33D}"/>
              </a:ext>
            </a:extLst>
          </p:cNvPr>
          <p:cNvSpPr txBox="1"/>
          <p:nvPr/>
        </p:nvSpPr>
        <p:spPr>
          <a:xfrm>
            <a:off x="4109982" y="565175"/>
            <a:ext cx="43312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AppleSDGothicNeoH00" panose="02000503000000000000" pitchFamily="2" charset="-127"/>
                <a:ea typeface="AppleSDGothicNeoH00" panose="02000503000000000000" pitchFamily="2" charset="-127"/>
              </a:rPr>
              <a:t>&lt;</a:t>
            </a:r>
            <a:r>
              <a:rPr lang="en-US" altLang="ko-KR" sz="3200" dirty="0">
                <a:solidFill>
                  <a:srgbClr val="1B44A1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 </a:t>
            </a:r>
            <a:r>
              <a:rPr lang="ko-KR" altLang="en-US" sz="3200" dirty="0">
                <a:solidFill>
                  <a:srgbClr val="1B44A1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옷</a:t>
            </a:r>
            <a:r>
              <a:rPr lang="ko-KR" altLang="en-US" sz="3200" dirty="0">
                <a:latin typeface="AppleSDGothicNeoH00" panose="02000503000000000000" pitchFamily="2" charset="-127"/>
                <a:ea typeface="AppleSDGothicNeoH00" panose="02000503000000000000" pitchFamily="2" charset="-127"/>
              </a:rPr>
              <a:t>의 </a:t>
            </a:r>
            <a:r>
              <a:rPr lang="ko-KR" altLang="en-US" sz="3200" dirty="0">
                <a:ln>
                  <a:solidFill>
                    <a:srgbClr val="1B44A1"/>
                  </a:solidFill>
                </a:ln>
                <a:latin typeface="AppleSDGothicNeoH00" panose="02000503000000000000" pitchFamily="2" charset="-127"/>
                <a:ea typeface="AppleSDGothicNeoH00" panose="02000503000000000000" pitchFamily="2" charset="-127"/>
              </a:rPr>
              <a:t>건강</a:t>
            </a:r>
            <a:r>
              <a:rPr lang="ko-KR" altLang="en-US" sz="3200" dirty="0">
                <a:latin typeface="AppleSDGothicNeoH00" panose="02000503000000000000" pitchFamily="2" charset="-127"/>
                <a:ea typeface="AppleSDGothicNeoH00" panose="02000503000000000000" pitchFamily="2" charset="-127"/>
              </a:rPr>
              <a:t>도 챙겨요</a:t>
            </a:r>
            <a:r>
              <a:rPr lang="en-US" altLang="ko-KR" sz="3200" dirty="0">
                <a:latin typeface="AppleSDGothicNeoH00" panose="02000503000000000000" pitchFamily="2" charset="-127"/>
                <a:ea typeface="AppleSDGothicNeoH00" panose="02000503000000000000" pitchFamily="2" charset="-127"/>
              </a:rPr>
              <a:t>! &gt;</a:t>
            </a:r>
            <a:endParaRPr lang="ko-KR" altLang="en-US" sz="3200" dirty="0">
              <a:latin typeface="AppleSDGothicNeoH00" panose="02000503000000000000" pitchFamily="2" charset="-127"/>
              <a:ea typeface="AppleSDGothicNeoH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24712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92000">
              <a:srgbClr val="404040"/>
            </a:gs>
            <a:gs pos="16000">
              <a:schemeClr val="bg2">
                <a:lumMod val="7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9497C10-50E9-4DF8-8CB7-3EEDCC496A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466" b="95009" l="2138" r="97279">
                        <a14:foregroundMark x1="94752" y1="9982" x2="86492" y2="78284"/>
                        <a14:foregroundMark x1="86492" y1="78284" x2="76968" y2="84238"/>
                        <a14:foregroundMark x1="76968" y1="84238" x2="17979" y2="81699"/>
                        <a14:foregroundMark x1="17590" y1="81699" x2="16812" y2="59632"/>
                        <a14:foregroundMark x1="16812" y1="59632" x2="44704" y2="82662"/>
                        <a14:foregroundMark x1="52672" y1="89755" x2="14189" y2="88529"/>
                        <a14:foregroundMark x1="14189" y1="88529" x2="11759" y2="88004"/>
                        <a14:foregroundMark x1="7580" y1="87478" x2="8358" y2="43433"/>
                        <a14:foregroundMark x1="10884" y1="43870" x2="27794" y2="59107"/>
                        <a14:foregroundMark x1="27794" y1="59107" x2="27794" y2="59107"/>
                        <a14:foregroundMark x1="78037" y1="28897" x2="78037" y2="60245"/>
                        <a14:foregroundMark x1="89504" y1="56305" x2="40428" y2="40981"/>
                        <a14:foregroundMark x1="40428" y1="40981" x2="37512" y2="40893"/>
                        <a14:foregroundMark x1="55394" y1="28634" x2="46259" y2="80035"/>
                        <a14:foregroundMark x1="77162" y1="90543" x2="33722" y2="93783"/>
                        <a14:foregroundMark x1="94849" y1="8144" x2="9329" y2="6480"/>
                        <a14:foregroundMark x1="9329" y1="6480" x2="4762" y2="14974"/>
                        <a14:foregroundMark x1="4762" y1="14974" x2="4762" y2="17426"/>
                        <a14:foregroundMark x1="41011" y1="28984" x2="40525" y2="35989"/>
                        <a14:foregroundMark x1="40525" y1="35989" x2="46064" y2="71103"/>
                        <a14:foregroundMark x1="70943" y1="14098" x2="76288" y2="31961"/>
                        <a14:foregroundMark x1="76288" y1="31961" x2="78134" y2="56480"/>
                        <a14:foregroundMark x1="78134" y1="56480" x2="78134" y2="71191"/>
                        <a14:foregroundMark x1="78134" y1="71191" x2="75607" y2="79072"/>
                        <a14:foregroundMark x1="75607" y1="79072" x2="72400" y2="82224"/>
                        <a14:foregroundMark x1="95238" y1="7180" x2="34111" y2="4816"/>
                        <a14:foregroundMark x1="24101" y1="4553" x2="20894" y2="4553"/>
                        <a14:foregroundMark x1="97376" y1="7443" x2="96210" y2="31786"/>
                        <a14:foregroundMark x1="96210" y1="34326" x2="96210" y2="52539"/>
                        <a14:foregroundMark x1="93197" y1="8406" x2="91837" y2="13485"/>
                        <a14:foregroundMark x1="50826" y1="51313" x2="40525" y2="59807"/>
                        <a14:foregroundMark x1="94849" y1="61996" x2="93392" y2="93433"/>
                        <a14:foregroundMark x1="93392" y1="93433" x2="77259" y2="88441"/>
                        <a14:foregroundMark x1="77259" y1="88441" x2="73664" y2="88004"/>
                        <a14:foregroundMark x1="92031" y1="95009" x2="65015" y2="95009"/>
                        <a14:foregroundMark x1="70457" y1="34238" x2="45578" y2="35989"/>
                        <a14:foregroundMark x1="45578" y1="35989" x2="44704" y2="36252"/>
                        <a14:foregroundMark x1="2430" y1="88354" x2="2138" y2="9457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200000">
            <a:off x="6748673" y="1317139"/>
            <a:ext cx="4790653" cy="5316741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D21810DB-70E2-4EA3-9AA9-2F91EE71CA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509" b="98297" l="2058" r="98045">
                        <a14:foregroundMark x1="92901" y1="7885" x2="17078" y2="73029"/>
                        <a14:foregroundMark x1="17078" y1="73029" x2="12860" y2="82796"/>
                        <a14:foregroundMark x1="10185" y1="83692" x2="84053" y2="83692"/>
                        <a14:foregroundMark x1="84053" y1="83692" x2="84053" y2="83692"/>
                        <a14:foregroundMark x1="85185" y1="83961" x2="62551" y2="55287"/>
                        <a14:foregroundMark x1="62551" y1="55287" x2="14918" y2="19803"/>
                        <a14:foregroundMark x1="88477" y1="18190" x2="89918" y2="40233"/>
                        <a14:foregroundMark x1="89918" y1="40233" x2="89403" y2="68100"/>
                        <a14:foregroundMark x1="86111" y1="87903" x2="7819" y2="90323"/>
                        <a14:foregroundMark x1="6893" y1="90771" x2="11626" y2="23477"/>
                        <a14:foregroundMark x1="53395" y1="8333" x2="19547" y2="4480"/>
                        <a14:foregroundMark x1="19547" y1="4480" x2="10288" y2="5556"/>
                        <a14:foregroundMark x1="10288" y1="5556" x2="6790" y2="12007"/>
                        <a14:foregroundMark x1="6790" y1="12007" x2="309" y2="61918"/>
                        <a14:foregroundMark x1="309" y1="61918" x2="2366" y2="85305"/>
                        <a14:foregroundMark x1="2366" y1="85305" x2="2572" y2="85663"/>
                        <a14:foregroundMark x1="7407" y1="94982" x2="83128" y2="91308"/>
                        <a14:foregroundMark x1="58642" y1="72222" x2="67181" y2="76075"/>
                        <a14:foregroundMark x1="67181" y1="76075" x2="67181" y2="76075"/>
                        <a14:foregroundMark x1="66975" y1="76075" x2="30453" y2="76971"/>
                        <a14:foregroundMark x1="28807" y1="45968" x2="31070" y2="58961"/>
                        <a14:foregroundMark x1="6790" y1="3136" x2="15329" y2="2778"/>
                        <a14:foregroundMark x1="18313" y1="3584" x2="51029" y2="4570"/>
                        <a14:foregroundMark x1="95370" y1="4659" x2="55041" y2="5824"/>
                        <a14:foregroundMark x1="50000" y1="4480" x2="72222" y2="5287"/>
                        <a14:foregroundMark x1="95679" y1="5287" x2="98251" y2="27151"/>
                        <a14:foregroundMark x1="98251" y1="27151" x2="96399" y2="47133"/>
                        <a14:foregroundMark x1="95988" y1="57258" x2="93004" y2="94624"/>
                        <a14:foregroundMark x1="92387" y1="94803" x2="50720" y2="98387"/>
                        <a14:foregroundMark x1="50720" y1="98387" x2="41255" y2="97222"/>
                        <a14:foregroundMark x1="40535" y1="97401" x2="3189" y2="97491"/>
                        <a14:foregroundMark x1="7819" y1="2509" x2="5144" y2="2509"/>
                        <a14:foregroundMark x1="3704" y1="3674" x2="2160" y2="2150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200000">
            <a:off x="1139928" y="1122158"/>
            <a:ext cx="4785117" cy="5494023"/>
          </a:xfrm>
          <a:prstGeom prst="rect">
            <a:avLst/>
          </a:prstGeom>
        </p:spPr>
      </p:pic>
      <p:pic>
        <p:nvPicPr>
          <p:cNvPr id="15" name="Picture 2" descr="Image result for samsung logo">
            <a:extLst>
              <a:ext uri="{FF2B5EF4-FFF2-40B4-BE49-F238E27FC236}">
                <a16:creationId xmlns:a16="http://schemas.microsoft.com/office/drawing/2014/main" id="{5702D066-924D-4801-B631-ACD733FA52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0338" y="-213311"/>
            <a:ext cx="1677513" cy="1105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액자 24">
            <a:extLst>
              <a:ext uri="{FF2B5EF4-FFF2-40B4-BE49-F238E27FC236}">
                <a16:creationId xmlns:a16="http://schemas.microsoft.com/office/drawing/2014/main" id="{5DA13CD6-11BC-42DF-B4E2-019A625B70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1599"/>
            </a:avLst>
          </a:prstGeom>
          <a:gradFill flip="none" rotWithShape="1">
            <a:gsLst>
              <a:gs pos="50000">
                <a:srgbClr val="A2BAF0"/>
              </a:gs>
              <a:gs pos="23000">
                <a:srgbClr val="1B44A1"/>
              </a:gs>
              <a:gs pos="0">
                <a:srgbClr val="5884E3"/>
              </a:gs>
              <a:gs pos="78000">
                <a:srgbClr val="1B44A1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20C4C3C-9BE4-4608-80ED-A72E0612A355}"/>
              </a:ext>
            </a:extLst>
          </p:cNvPr>
          <p:cNvSpPr txBox="1"/>
          <p:nvPr/>
        </p:nvSpPr>
        <p:spPr>
          <a:xfrm>
            <a:off x="1067059" y="6010180"/>
            <a:ext cx="5028941" cy="461665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400">
                <a:latin typeface="AppleSDGothicNeoM00" panose="02000503000000000000" pitchFamily="2" charset="-127"/>
                <a:ea typeface="AppleSDGothicNeoM00" panose="02000503000000000000" pitchFamily="2" charset="-127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</a:rPr>
              <a:t>오늘은 고기집에서 회식이 있는 날입니다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29680BA-07EB-46EB-B566-90945BA96B3C}"/>
              </a:ext>
            </a:extLst>
          </p:cNvPr>
          <p:cNvSpPr txBox="1"/>
          <p:nvPr/>
        </p:nvSpPr>
        <p:spPr>
          <a:xfrm>
            <a:off x="7064972" y="5426670"/>
            <a:ext cx="4365298" cy="461665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400">
                <a:latin typeface="AppleSDGothicNeoM00" panose="02000503000000000000" pitchFamily="2" charset="-127"/>
                <a:ea typeface="AppleSDGothicNeoM00" panose="02000503000000000000" pitchFamily="2" charset="-127"/>
              </a:defRPr>
            </a:lvl1pPr>
          </a:lstStyle>
          <a:p>
            <a:r>
              <a:rPr lang="en-US" altLang="ko-KR" dirty="0">
                <a:solidFill>
                  <a:schemeClr val="bg1"/>
                </a:solidFill>
              </a:rPr>
              <a:t>-</a:t>
            </a:r>
            <a:r>
              <a:rPr lang="ko-KR" altLang="en-US" dirty="0">
                <a:solidFill>
                  <a:schemeClr val="bg1"/>
                </a:solidFill>
              </a:rPr>
              <a:t>집에 도착해 </a:t>
            </a:r>
            <a:r>
              <a:rPr lang="ko-KR" altLang="en-US" dirty="0" err="1">
                <a:solidFill>
                  <a:schemeClr val="bg1"/>
                </a:solidFill>
              </a:rPr>
              <a:t>도어락을</a:t>
            </a:r>
            <a:r>
              <a:rPr lang="ko-KR" altLang="en-US" dirty="0">
                <a:solidFill>
                  <a:schemeClr val="bg1"/>
                </a:solidFill>
              </a:rPr>
              <a:t> 여는 </a:t>
            </a:r>
            <a:r>
              <a:rPr lang="ko-KR" altLang="en-US" dirty="0" err="1">
                <a:solidFill>
                  <a:schemeClr val="bg1"/>
                </a:solidFill>
              </a:rPr>
              <a:t>한경씨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5E2AC8-68D2-4D39-91FD-8E783B742B82}"/>
              </a:ext>
            </a:extLst>
          </p:cNvPr>
          <p:cNvSpPr txBox="1"/>
          <p:nvPr/>
        </p:nvSpPr>
        <p:spPr>
          <a:xfrm>
            <a:off x="4109982" y="565175"/>
            <a:ext cx="43312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AppleSDGothicNeoH00" panose="02000503000000000000" pitchFamily="2" charset="-127"/>
                <a:ea typeface="AppleSDGothicNeoH00" panose="02000503000000000000" pitchFamily="2" charset="-127"/>
              </a:rPr>
              <a:t>&lt;</a:t>
            </a:r>
            <a:r>
              <a:rPr lang="en-US" altLang="ko-KR" sz="3200" dirty="0">
                <a:solidFill>
                  <a:srgbClr val="1B44A1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 </a:t>
            </a:r>
            <a:r>
              <a:rPr lang="ko-KR" altLang="en-US" sz="3200" dirty="0">
                <a:solidFill>
                  <a:srgbClr val="1B44A1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옷</a:t>
            </a:r>
            <a:r>
              <a:rPr lang="ko-KR" altLang="en-US" sz="3200" dirty="0">
                <a:latin typeface="AppleSDGothicNeoH00" panose="02000503000000000000" pitchFamily="2" charset="-127"/>
                <a:ea typeface="AppleSDGothicNeoH00" panose="02000503000000000000" pitchFamily="2" charset="-127"/>
              </a:rPr>
              <a:t>의 </a:t>
            </a:r>
            <a:r>
              <a:rPr lang="ko-KR" altLang="en-US" sz="3200" dirty="0">
                <a:ln>
                  <a:solidFill>
                    <a:srgbClr val="1B44A1"/>
                  </a:solidFill>
                </a:ln>
                <a:latin typeface="AppleSDGothicNeoH00" panose="02000503000000000000" pitchFamily="2" charset="-127"/>
                <a:ea typeface="AppleSDGothicNeoH00" panose="02000503000000000000" pitchFamily="2" charset="-127"/>
              </a:rPr>
              <a:t>건강</a:t>
            </a:r>
            <a:r>
              <a:rPr lang="ko-KR" altLang="en-US" sz="3200" dirty="0">
                <a:latin typeface="AppleSDGothicNeoH00" panose="02000503000000000000" pitchFamily="2" charset="-127"/>
                <a:ea typeface="AppleSDGothicNeoH00" panose="02000503000000000000" pitchFamily="2" charset="-127"/>
              </a:rPr>
              <a:t>도 챙겨요</a:t>
            </a:r>
            <a:r>
              <a:rPr lang="en-US" altLang="ko-KR" sz="3200" dirty="0">
                <a:latin typeface="AppleSDGothicNeoH00" panose="02000503000000000000" pitchFamily="2" charset="-127"/>
                <a:ea typeface="AppleSDGothicNeoH00" panose="02000503000000000000" pitchFamily="2" charset="-127"/>
              </a:rPr>
              <a:t>! &gt;</a:t>
            </a:r>
            <a:endParaRPr lang="ko-KR" altLang="en-US" sz="3200" dirty="0">
              <a:latin typeface="AppleSDGothicNeoH00" panose="02000503000000000000" pitchFamily="2" charset="-127"/>
              <a:ea typeface="AppleSDGothicNeoH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572882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92000">
              <a:srgbClr val="404040"/>
            </a:gs>
            <a:gs pos="16000">
              <a:schemeClr val="bg2">
                <a:lumMod val="7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2B3EB69-6B75-42BF-BA81-9C6874EB59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642" b="99001" l="2542" r="98517">
                        <a14:foregroundMark x1="89301" y1="5139" x2="48517" y2="60528"/>
                        <a14:foregroundMark x1="48517" y1="60528" x2="45551" y2="74590"/>
                        <a14:foregroundMark x1="45551" y1="74590" x2="40360" y2="82227"/>
                        <a14:foregroundMark x1="40360" y1="82227" x2="33475" y2="86938"/>
                        <a14:foregroundMark x1="33475" y1="86938" x2="20127" y2="87723"/>
                        <a14:foregroundMark x1="88665" y1="80585" x2="60064" y2="44468"/>
                        <a14:foregroundMark x1="60064" y1="44468" x2="46186" y2="33191"/>
                        <a14:foregroundMark x1="46186" y1="33191" x2="21504" y2="21056"/>
                        <a14:foregroundMark x1="21504" y1="21056" x2="13030" y2="10350"/>
                        <a14:foregroundMark x1="91102" y1="70807" x2="89725" y2="18986"/>
                        <a14:foregroundMark x1="64195" y1="11492" x2="9216" y2="9779"/>
                        <a14:foregroundMark x1="7839" y1="6852" x2="8369" y2="15275"/>
                        <a14:foregroundMark x1="8369" y1="15275" x2="8369" y2="24625"/>
                        <a14:foregroundMark x1="8369" y1="24625" x2="11441" y2="65882"/>
                        <a14:foregroundMark x1="11441" y1="65882" x2="11441" y2="80086"/>
                        <a14:foregroundMark x1="11441" y1="80086" x2="14725" y2="92434"/>
                        <a14:foregroundMark x1="14725" y1="92434" x2="14725" y2="92719"/>
                        <a14:foregroundMark x1="12394" y1="96146" x2="88136" y2="94147"/>
                        <a14:foregroundMark x1="69174" y1="72591" x2="50847" y2="65739"/>
                        <a14:foregroundMark x1="50847" y1="65739" x2="34428" y2="52177"/>
                        <a14:foregroundMark x1="68538" y1="81799" x2="77860" y2="13062"/>
                        <a14:foregroundMark x1="84640" y1="10635" x2="56674" y2="7423"/>
                        <a14:foregroundMark x1="56674" y1="7423" x2="25318" y2="7423"/>
                        <a14:foregroundMark x1="30403" y1="36188" x2="35064" y2="62384"/>
                        <a14:foregroundMark x1="64619" y1="13276" x2="31462" y2="36474"/>
                        <a14:foregroundMark x1="31462" y1="36474" x2="27966" y2="42113"/>
                        <a14:foregroundMark x1="84216" y1="83869" x2="37076" y2="86010"/>
                        <a14:foregroundMark x1="43856" y1="83726" x2="15466" y2="28266"/>
                        <a14:foregroundMark x1="17267" y1="47181" x2="18644" y2="60171"/>
                        <a14:foregroundMark x1="18644" y1="60171" x2="18644" y2="80157"/>
                        <a14:foregroundMark x1="59746" y1="73590" x2="47034" y2="78301"/>
                        <a14:foregroundMark x1="47034" y1="78301" x2="28814" y2="80942"/>
                        <a14:foregroundMark x1="93644" y1="92505" x2="92161" y2="14490"/>
                        <a14:foregroundMark x1="91843" y1="5924" x2="25000" y2="8066"/>
                        <a14:foregroundMark x1="62606" y1="34333" x2="31462" y2="70236"/>
                        <a14:foregroundMark x1="47246" y1="63883" x2="26907" y2="60457"/>
                        <a14:foregroundMark x1="26907" y1="60457" x2="24470" y2="60457"/>
                        <a14:foregroundMark x1="24470" y1="48894" x2="17055" y2="54961"/>
                        <a14:foregroundMark x1="17055" y1="54961" x2="16949" y2="55960"/>
                        <a14:foregroundMark x1="95445" y1="1784" x2="83475" y2="1784"/>
                        <a14:foregroundMark x1="83475" y1="1784" x2="41525" y2="1713"/>
                        <a14:foregroundMark x1="40890" y1="1784" x2="9004" y2="2570"/>
                        <a14:foregroundMark x1="7945" y1="2570" x2="3072" y2="2570"/>
                        <a14:foregroundMark x1="2966" y1="2712" x2="3390" y2="10921"/>
                        <a14:foregroundMark x1="3390" y1="13633" x2="3708" y2="26481"/>
                        <a14:foregroundMark x1="3708" y1="26481" x2="3708" y2="31906"/>
                        <a14:foregroundMark x1="4237" y1="32405" x2="6144" y2="45111"/>
                        <a14:foregroundMark x1="6144" y1="45111" x2="5614" y2="64811"/>
                        <a14:foregroundMark x1="5614" y1="64811" x2="7521" y2="77659"/>
                        <a14:foregroundMark x1="7521" y1="77659" x2="7521" y2="79158"/>
                        <a14:foregroundMark x1="7521" y1="79443" x2="8263" y2="92006"/>
                        <a14:foregroundMark x1="8263" y1="92006" x2="8263" y2="98073"/>
                        <a14:foregroundMark x1="4555" y1="41542" x2="5508" y2="47752"/>
                        <a14:foregroundMark x1="5508" y1="47752" x2="5508" y2="58030"/>
                        <a14:foregroundMark x1="7415" y1="84654" x2="8581" y2="98358"/>
                        <a14:foregroundMark x1="96504" y1="1642" x2="96398" y2="14418"/>
                        <a14:foregroundMark x1="96398" y1="14418" x2="97669" y2="27195"/>
                        <a14:foregroundMark x1="97669" y1="27195" x2="97669" y2="28266"/>
                        <a14:foregroundMark x1="97352" y1="28765" x2="96504" y2="53533"/>
                        <a14:foregroundMark x1="96504" y1="53533" x2="95763" y2="59957"/>
                        <a14:foregroundMark x1="95763" y1="59957" x2="98517" y2="71663"/>
                        <a14:foregroundMark x1="96398" y1="54033" x2="98093" y2="66667"/>
                        <a14:foregroundMark x1="98093" y1="66667" x2="98093" y2="66667"/>
                        <a14:foregroundMark x1="98093" y1="71806" x2="98093" y2="91006"/>
                        <a14:foregroundMark x1="98093" y1="91078" x2="98093" y2="96859"/>
                        <a14:foregroundMark x1="97987" y1="96931" x2="64936" y2="98216"/>
                        <a14:foregroundMark x1="98517" y1="96931" x2="81992" y2="98144"/>
                        <a14:foregroundMark x1="87818" y1="97430" x2="97458" y2="97145"/>
                        <a14:foregroundMark x1="64936" y1="97859" x2="10275" y2="99001"/>
                        <a14:foregroundMark x1="7309" y1="93505" x2="7733" y2="98929"/>
                        <a14:foregroundMark x1="89195" y1="97645" x2="97458" y2="97145"/>
                        <a14:foregroundMark x1="98517" y1="96931" x2="90148" y2="9814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200000">
            <a:off x="3542882" y="80891"/>
            <a:ext cx="5267036" cy="7816861"/>
          </a:xfrm>
          <a:prstGeom prst="rect">
            <a:avLst/>
          </a:prstGeom>
        </p:spPr>
      </p:pic>
      <p:pic>
        <p:nvPicPr>
          <p:cNvPr id="15" name="Picture 2" descr="Image result for samsung logo">
            <a:extLst>
              <a:ext uri="{FF2B5EF4-FFF2-40B4-BE49-F238E27FC236}">
                <a16:creationId xmlns:a16="http://schemas.microsoft.com/office/drawing/2014/main" id="{5702D066-924D-4801-B631-ACD733FA52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0338" y="-213311"/>
            <a:ext cx="1677513" cy="1105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액자 24">
            <a:extLst>
              <a:ext uri="{FF2B5EF4-FFF2-40B4-BE49-F238E27FC236}">
                <a16:creationId xmlns:a16="http://schemas.microsoft.com/office/drawing/2014/main" id="{5DA13CD6-11BC-42DF-B4E2-019A625B70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1599"/>
            </a:avLst>
          </a:prstGeom>
          <a:gradFill flip="none" rotWithShape="1">
            <a:gsLst>
              <a:gs pos="50000">
                <a:srgbClr val="A2BAF0"/>
              </a:gs>
              <a:gs pos="23000">
                <a:srgbClr val="1B44A1"/>
              </a:gs>
              <a:gs pos="0">
                <a:srgbClr val="5884E3"/>
              </a:gs>
              <a:gs pos="78000">
                <a:srgbClr val="1B44A1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20C4C3C-9BE4-4608-80ED-A72E0612A355}"/>
              </a:ext>
            </a:extLst>
          </p:cNvPr>
          <p:cNvSpPr txBox="1"/>
          <p:nvPr/>
        </p:nvSpPr>
        <p:spPr>
          <a:xfrm>
            <a:off x="3255358" y="5550435"/>
            <a:ext cx="2342308" cy="461665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400">
                <a:latin typeface="AppleSDGothicNeoM00" panose="02000503000000000000" pitchFamily="2" charset="-127"/>
                <a:ea typeface="AppleSDGothicNeoM00" panose="02000503000000000000" pitchFamily="2" charset="-127"/>
              </a:defRPr>
            </a:lvl1pPr>
          </a:lstStyle>
          <a:p>
            <a:r>
              <a:rPr lang="en-US" altLang="ko-KR" dirty="0">
                <a:solidFill>
                  <a:schemeClr val="bg1"/>
                </a:solidFill>
              </a:rPr>
              <a:t>-</a:t>
            </a:r>
            <a:r>
              <a:rPr lang="ko-KR" altLang="en-US" dirty="0">
                <a:solidFill>
                  <a:schemeClr val="bg1"/>
                </a:solidFill>
              </a:rPr>
              <a:t>옷을 벗는 </a:t>
            </a:r>
            <a:r>
              <a:rPr lang="ko-KR" altLang="en-US" dirty="0" err="1">
                <a:solidFill>
                  <a:schemeClr val="bg1"/>
                </a:solidFill>
              </a:rPr>
              <a:t>한경씨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23584A-E109-4C86-8948-36FA1B1BEBBE}"/>
              </a:ext>
            </a:extLst>
          </p:cNvPr>
          <p:cNvSpPr txBox="1"/>
          <p:nvPr/>
        </p:nvSpPr>
        <p:spPr>
          <a:xfrm>
            <a:off x="4109982" y="565175"/>
            <a:ext cx="43312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AppleSDGothicNeoH00" panose="02000503000000000000" pitchFamily="2" charset="-127"/>
                <a:ea typeface="AppleSDGothicNeoH00" panose="02000503000000000000" pitchFamily="2" charset="-127"/>
              </a:rPr>
              <a:t>&lt;</a:t>
            </a:r>
            <a:r>
              <a:rPr lang="en-US" altLang="ko-KR" sz="3200" dirty="0">
                <a:solidFill>
                  <a:srgbClr val="1B44A1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 </a:t>
            </a:r>
            <a:r>
              <a:rPr lang="ko-KR" altLang="en-US" sz="3200" dirty="0">
                <a:solidFill>
                  <a:srgbClr val="1B44A1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옷</a:t>
            </a:r>
            <a:r>
              <a:rPr lang="ko-KR" altLang="en-US" sz="3200" dirty="0">
                <a:latin typeface="AppleSDGothicNeoH00" panose="02000503000000000000" pitchFamily="2" charset="-127"/>
                <a:ea typeface="AppleSDGothicNeoH00" panose="02000503000000000000" pitchFamily="2" charset="-127"/>
              </a:rPr>
              <a:t>의 </a:t>
            </a:r>
            <a:r>
              <a:rPr lang="ko-KR" altLang="en-US" sz="3200" dirty="0">
                <a:ln>
                  <a:solidFill>
                    <a:srgbClr val="1B44A1"/>
                  </a:solidFill>
                </a:ln>
                <a:latin typeface="AppleSDGothicNeoH00" panose="02000503000000000000" pitchFamily="2" charset="-127"/>
                <a:ea typeface="AppleSDGothicNeoH00" panose="02000503000000000000" pitchFamily="2" charset="-127"/>
              </a:rPr>
              <a:t>건강</a:t>
            </a:r>
            <a:r>
              <a:rPr lang="ko-KR" altLang="en-US" sz="3200" dirty="0">
                <a:latin typeface="AppleSDGothicNeoH00" panose="02000503000000000000" pitchFamily="2" charset="-127"/>
                <a:ea typeface="AppleSDGothicNeoH00" panose="02000503000000000000" pitchFamily="2" charset="-127"/>
              </a:rPr>
              <a:t>도 챙겨요</a:t>
            </a:r>
            <a:r>
              <a:rPr lang="en-US" altLang="ko-KR" sz="3200" dirty="0">
                <a:latin typeface="AppleSDGothicNeoH00" panose="02000503000000000000" pitchFamily="2" charset="-127"/>
                <a:ea typeface="AppleSDGothicNeoH00" panose="02000503000000000000" pitchFamily="2" charset="-127"/>
              </a:rPr>
              <a:t>! &gt;</a:t>
            </a:r>
            <a:endParaRPr lang="ko-KR" altLang="en-US" sz="3200" dirty="0">
              <a:latin typeface="AppleSDGothicNeoH00" panose="02000503000000000000" pitchFamily="2" charset="-127"/>
              <a:ea typeface="AppleSDGothicNeoH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961252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92000">
              <a:srgbClr val="404040"/>
            </a:gs>
            <a:gs pos="16000">
              <a:schemeClr val="bg2">
                <a:lumMod val="7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E018008C-232E-4766-B16D-A1832C49DD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582" b="99450" l="1044" r="96954">
                        <a14:foregroundMark x1="86945" y1="7359" x2="81462" y2="23728"/>
                        <a14:foregroundMark x1="81462" y1="23728" x2="65100" y2="48006"/>
                        <a14:foregroundMark x1="65100" y1="48006" x2="22715" y2="80536"/>
                        <a14:foregroundMark x1="78851" y1="87552" x2="56136" y2="57153"/>
                        <a14:foregroundMark x1="56136" y1="57153" x2="14273" y2="26135"/>
                        <a14:foregroundMark x1="14273" y1="26135" x2="12881" y2="24553"/>
                        <a14:foregroundMark x1="44371" y1="2269" x2="39339" y2="1926"/>
                        <a14:foregroundMark x1="77633" y1="4539" x2="49528" y2="2621"/>
                        <a14:foregroundMark x1="33839" y1="2377" x2="30113" y2="2682"/>
                        <a14:foregroundMark x1="39339" y1="1926" x2="38656" y2="1982"/>
                        <a14:foregroundMark x1="30113" y1="2682" x2="22367" y2="5227"/>
                        <a14:foregroundMark x1="22367" y1="5227" x2="15144" y2="9904"/>
                        <a14:foregroundMark x1="15144" y1="9904" x2="14795" y2="38446"/>
                        <a14:foregroundMark x1="10183" y1="8666" x2="9661" y2="20014"/>
                        <a14:foregroundMark x1="9661" y1="20014" x2="14099" y2="79505"/>
                        <a14:foregroundMark x1="92254" y1="7565" x2="90601" y2="56602"/>
                        <a14:foregroundMark x1="90601" y1="56602" x2="90688" y2="63274"/>
                        <a14:foregroundMark x1="90688" y1="63274" x2="90688" y2="79574"/>
                        <a14:foregroundMark x1="88251" y1="85076" x2="16884" y2="88033"/>
                        <a14:foregroundMark x1="16884" y1="88033" x2="16884" y2="88033"/>
                        <a14:foregroundMark x1="69800" y1="24347" x2="8529" y2="15681"/>
                        <a14:foregroundMark x1="80679" y1="14649" x2="33943" y2="16231"/>
                        <a14:foregroundMark x1="51349" y1="6740" x2="24108" y2="8184"/>
                        <a14:foregroundMark x1="7572" y1="6121" x2="7311" y2="43673"/>
                        <a14:foregroundMark x1="87467" y1="23796" x2="88164" y2="53851"/>
                        <a14:foregroundMark x1="88164" y1="53851" x2="88164" y2="54952"/>
                        <a14:foregroundMark x1="73107" y1="21183" x2="45692" y2="40853"/>
                        <a14:foregroundMark x1="53786" y1="30605" x2="26458" y2="33356"/>
                        <a14:foregroundMark x1="2785" y1="5365" x2="4091" y2="25997"/>
                        <a14:foregroundMark x1="88686" y1="62861" x2="46562" y2="80605"/>
                        <a14:foregroundMark x1="46562" y1="80605" x2="46562" y2="80605"/>
                        <a14:foregroundMark x1="91993" y1="66094" x2="93473" y2="82737"/>
                        <a14:foregroundMark x1="93473" y1="82737" x2="93211" y2="92710"/>
                        <a14:foregroundMark x1="93037" y1="92022" x2="13925" y2="95598"/>
                        <a14:foregroundMark x1="57789" y1="22627" x2="49956" y2="28542"/>
                        <a14:foregroundMark x1="49956" y1="28542" x2="42298" y2="30124"/>
                        <a14:foregroundMark x1="33246" y1="8941" x2="44735" y2="12311"/>
                        <a14:foregroundMark x1="44735" y1="12311" x2="52567" y2="17607"/>
                        <a14:foregroundMark x1="52567" y1="17607" x2="53525" y2="19395"/>
                        <a14:foregroundMark x1="30722" y1="32600" x2="28634" y2="64305"/>
                        <a14:foregroundMark x1="84856" y1="35695" x2="82158" y2="60454"/>
                        <a14:foregroundMark x1="42472" y1="28748" x2="27154" y2="25378"/>
                        <a14:foregroundMark x1="47781" y1="25447" x2="24717" y2="28198"/>
                        <a14:foregroundMark x1="93908" y1="1926" x2="67450" y2="3645"/>
                        <a14:foregroundMark x1="93386" y1="1582" x2="61184" y2="2957"/>
                        <a14:foregroundMark x1="86858" y1="59697" x2="82594" y2="86107"/>
                        <a14:foregroundMark x1="94169" y1="2407" x2="95648" y2="16231"/>
                        <a14:foregroundMark x1="95648" y1="16231" x2="94865" y2="50344"/>
                        <a14:foregroundMark x1="94865" y1="50344" x2="96345" y2="62448"/>
                        <a14:foregroundMark x1="94169" y1="3645" x2="94952" y2="7565"/>
                        <a14:foregroundMark x1="94778" y1="2751" x2="94778" y2="5296"/>
                        <a14:foregroundMark x1="95822" y1="41197" x2="95822" y2="57497"/>
                        <a14:foregroundMark x1="95648" y1="63411" x2="96258" y2="76960"/>
                        <a14:foregroundMark x1="96258" y1="76960" x2="96258" y2="93810"/>
                        <a14:foregroundMark x1="95126" y1="38446" x2="94865" y2="41678"/>
                        <a14:foregroundMark x1="95909" y1="92435" x2="96780" y2="95186"/>
                        <a14:foregroundMark x1="96780" y1="92985" x2="96954" y2="93535"/>
                        <a14:foregroundMark x1="96780" y1="95048" x2="53786" y2="98349"/>
                        <a14:foregroundMark x1="81723" y1="96286" x2="67102" y2="97730"/>
                        <a14:foregroundMark x1="28808" y1="2476" x2="2872" y2="2889"/>
                        <a14:foregroundMark x1="70931" y1="2476" x2="49411" y2="2476"/>
                        <a14:foregroundMark x1="69626" y1="2338" x2="51262" y2="3370"/>
                        <a14:foregroundMark x1="50740" y1="2407" x2="58921" y2="2957"/>
                        <a14:foregroundMark x1="60139" y1="1857" x2="60139" y2="1857"/>
                        <a14:foregroundMark x1="62837" y1="1857" x2="60313" y2="2201"/>
                        <a14:foregroundMark x1="57615" y1="2201" x2="53699" y2="2201"/>
                        <a14:foregroundMark x1="1218" y1="3301" x2="2698" y2="10385"/>
                        <a14:foregroundMark x1="2698" y1="10385" x2="2350" y2="28129"/>
                        <a14:foregroundMark x1="1218" y1="6465" x2="1828" y2="11623"/>
                        <a14:foregroundMark x1="1393" y1="13136" x2="1567" y2="18157"/>
                        <a14:foregroundMark x1="1567" y1="18432" x2="2437" y2="22558"/>
                        <a14:foregroundMark x1="2437" y1="27717" x2="4178" y2="47868"/>
                        <a14:foregroundMark x1="4178" y1="47868" x2="4178" y2="49243"/>
                        <a14:foregroundMark x1="3916" y1="49381" x2="3655" y2="70220"/>
                        <a14:foregroundMark x1="3655" y1="70220" x2="4178" y2="91541"/>
                        <a14:foregroundMark x1="4178" y1="91541" x2="4178" y2="97593"/>
                        <a14:foregroundMark x1="4265" y1="99175" x2="11227" y2="97524"/>
                        <a14:foregroundMark x1="21149" y1="98281" x2="21149" y2="98281"/>
                        <a14:foregroundMark x1="22193" y1="98074" x2="18190" y2="98143"/>
                        <a14:foregroundMark x1="21932" y1="98349" x2="38903" y2="99450"/>
                        <a14:foregroundMark x1="38903" y1="99450" x2="53177" y2="97937"/>
                        <a14:foregroundMark x1="49086" y1="2132" x2="45431" y2="2613"/>
                        <a14:foregroundMark x1="27328" y1="2338" x2="19930" y2="2889"/>
                        <a14:foregroundMark x1="25239" y1="2545" x2="19234" y2="3232"/>
                        <a14:foregroundMark x1="24630" y1="1926" x2="18886" y2="3370"/>
                        <a14:foregroundMark x1="95387" y1="33150" x2="95648" y2="41059"/>
                        <a14:backgroundMark x1="44068" y1="1100" x2="43429" y2="1100"/>
                        <a14:backgroundMark x1="37946" y1="1100" x2="32811" y2="11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200000">
            <a:off x="3371709" y="272780"/>
            <a:ext cx="5596643" cy="7082262"/>
          </a:xfrm>
          <a:prstGeom prst="rect">
            <a:avLst/>
          </a:prstGeom>
        </p:spPr>
      </p:pic>
      <p:pic>
        <p:nvPicPr>
          <p:cNvPr id="15" name="Picture 2" descr="Image result for samsung logo">
            <a:extLst>
              <a:ext uri="{FF2B5EF4-FFF2-40B4-BE49-F238E27FC236}">
                <a16:creationId xmlns:a16="http://schemas.microsoft.com/office/drawing/2014/main" id="{5702D066-924D-4801-B631-ACD733FA52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0338" y="-213311"/>
            <a:ext cx="1677513" cy="1105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액자 24">
            <a:extLst>
              <a:ext uri="{FF2B5EF4-FFF2-40B4-BE49-F238E27FC236}">
                <a16:creationId xmlns:a16="http://schemas.microsoft.com/office/drawing/2014/main" id="{5DA13CD6-11BC-42DF-B4E2-019A625B70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1599"/>
            </a:avLst>
          </a:prstGeom>
          <a:gradFill flip="none" rotWithShape="1">
            <a:gsLst>
              <a:gs pos="50000">
                <a:srgbClr val="A2BAF0"/>
              </a:gs>
              <a:gs pos="23000">
                <a:srgbClr val="1B44A1"/>
              </a:gs>
              <a:gs pos="0">
                <a:srgbClr val="5884E3"/>
              </a:gs>
              <a:gs pos="78000">
                <a:srgbClr val="1B44A1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D98789-7A87-4AB7-9DB3-8AFC73DBC4F7}"/>
              </a:ext>
            </a:extLst>
          </p:cNvPr>
          <p:cNvSpPr txBox="1"/>
          <p:nvPr/>
        </p:nvSpPr>
        <p:spPr>
          <a:xfrm>
            <a:off x="1820922" y="5488621"/>
            <a:ext cx="8698215" cy="830997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400">
                <a:latin typeface="AppleSDGothicNeoM00" panose="02000503000000000000" pitchFamily="2" charset="-127"/>
                <a:ea typeface="AppleSDGothicNeoM00" panose="02000503000000000000" pitchFamily="2" charset="-127"/>
              </a:defRPr>
            </a:lvl1pPr>
          </a:lstStyle>
          <a:p>
            <a:r>
              <a:rPr lang="ko-KR" altLang="en-US" dirty="0" err="1">
                <a:solidFill>
                  <a:schemeClr val="bg1"/>
                </a:solidFill>
              </a:rPr>
              <a:t>에어드레서에</a:t>
            </a:r>
            <a:r>
              <a:rPr lang="ko-KR" altLang="en-US" dirty="0">
                <a:solidFill>
                  <a:schemeClr val="bg1"/>
                </a:solidFill>
              </a:rPr>
              <a:t> 옷을 걸면 오늘 하루 내 옷에 묻은 </a:t>
            </a:r>
            <a:r>
              <a:rPr lang="ko-KR" altLang="en-US" dirty="0">
                <a:ln>
                  <a:solidFill>
                    <a:srgbClr val="FFFF00"/>
                  </a:solidFill>
                </a:ln>
                <a:solidFill>
                  <a:schemeClr val="bg1"/>
                </a:solidFill>
              </a:rPr>
              <a:t>미세먼지</a:t>
            </a:r>
            <a:r>
              <a:rPr lang="ko-KR" altLang="en-US" dirty="0">
                <a:solidFill>
                  <a:schemeClr val="bg1"/>
                </a:solidFill>
              </a:rPr>
              <a:t>를 알려줍니다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  <a:p>
            <a:r>
              <a:rPr lang="ko-KR" altLang="en-US" dirty="0">
                <a:solidFill>
                  <a:schemeClr val="bg1"/>
                </a:solidFill>
              </a:rPr>
              <a:t>오늘도 잘 부탁해 </a:t>
            </a:r>
            <a:r>
              <a:rPr lang="ko-KR" altLang="en-US" dirty="0" err="1">
                <a:ln>
                  <a:solidFill>
                    <a:srgbClr val="5884E3"/>
                  </a:solidFill>
                </a:ln>
                <a:solidFill>
                  <a:schemeClr val="bg1"/>
                </a:solidFill>
              </a:rPr>
              <a:t>에어드레서</a:t>
            </a:r>
            <a:r>
              <a:rPr lang="en-US" altLang="ko-KR" dirty="0">
                <a:solidFill>
                  <a:schemeClr val="bg1"/>
                </a:solidFill>
              </a:rPr>
              <a:t>!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3" name="그래픽 2">
            <a:extLst>
              <a:ext uri="{FF2B5EF4-FFF2-40B4-BE49-F238E27FC236}">
                <a16:creationId xmlns:a16="http://schemas.microsoft.com/office/drawing/2014/main" id="{9E3B3DA7-6E10-4113-94F7-0579740C94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868971" y="1765882"/>
            <a:ext cx="585125" cy="304265"/>
          </a:xfrm>
          <a:prstGeom prst="rect">
            <a:avLst/>
          </a:prstGeom>
        </p:spPr>
      </p:pic>
      <p:pic>
        <p:nvPicPr>
          <p:cNvPr id="4" name="그래픽 3">
            <a:extLst>
              <a:ext uri="{FF2B5EF4-FFF2-40B4-BE49-F238E27FC236}">
                <a16:creationId xmlns:a16="http://schemas.microsoft.com/office/drawing/2014/main" id="{265D6897-890E-4BD0-8A22-7ECCFB624EC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676948" y="1765882"/>
            <a:ext cx="585125" cy="237077"/>
          </a:xfrm>
          <a:prstGeom prst="rect">
            <a:avLst/>
          </a:prstGeom>
        </p:spPr>
      </p:pic>
      <p:pic>
        <p:nvPicPr>
          <p:cNvPr id="5" name="그래픽 4">
            <a:extLst>
              <a:ext uri="{FF2B5EF4-FFF2-40B4-BE49-F238E27FC236}">
                <a16:creationId xmlns:a16="http://schemas.microsoft.com/office/drawing/2014/main" id="{B1119DF5-6B3D-4046-9350-76B8749B261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304957" y="1726147"/>
            <a:ext cx="555344" cy="316546"/>
          </a:xfrm>
          <a:prstGeom prst="rect">
            <a:avLst/>
          </a:prstGeom>
        </p:spPr>
      </p:pic>
      <p:pic>
        <p:nvPicPr>
          <p:cNvPr id="6" name="그래픽 5">
            <a:extLst>
              <a:ext uri="{FF2B5EF4-FFF2-40B4-BE49-F238E27FC236}">
                <a16:creationId xmlns:a16="http://schemas.microsoft.com/office/drawing/2014/main" id="{5855A071-14BE-4331-99C6-55D72EE5FF8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276016" y="2216270"/>
            <a:ext cx="1792856" cy="445323"/>
          </a:xfrm>
          <a:prstGeom prst="rect">
            <a:avLst/>
          </a:prstGeom>
        </p:spPr>
      </p:pic>
      <p:pic>
        <p:nvPicPr>
          <p:cNvPr id="9" name="그래픽 8">
            <a:extLst>
              <a:ext uri="{FF2B5EF4-FFF2-40B4-BE49-F238E27FC236}">
                <a16:creationId xmlns:a16="http://schemas.microsoft.com/office/drawing/2014/main" id="{06CFEE68-D29F-4A8B-91D8-09BCC077699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200023" y="3429000"/>
            <a:ext cx="493625" cy="112188"/>
          </a:xfrm>
          <a:prstGeom prst="rect">
            <a:avLst/>
          </a:prstGeom>
        </p:spPr>
      </p:pic>
      <p:pic>
        <p:nvPicPr>
          <p:cNvPr id="10" name="그래픽 9">
            <a:extLst>
              <a:ext uri="{FF2B5EF4-FFF2-40B4-BE49-F238E27FC236}">
                <a16:creationId xmlns:a16="http://schemas.microsoft.com/office/drawing/2014/main" id="{D3EC8FCA-BE74-45D6-9FDE-1ACA71154EB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454096" y="2799471"/>
            <a:ext cx="1985481" cy="40416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9EC4AD3-FA88-484D-8C8D-F971FFA88B77}"/>
              </a:ext>
            </a:extLst>
          </p:cNvPr>
          <p:cNvSpPr txBox="1"/>
          <p:nvPr/>
        </p:nvSpPr>
        <p:spPr>
          <a:xfrm>
            <a:off x="4109982" y="565175"/>
            <a:ext cx="43312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AppleSDGothicNeoH00" panose="02000503000000000000" pitchFamily="2" charset="-127"/>
                <a:ea typeface="AppleSDGothicNeoH00" panose="02000503000000000000" pitchFamily="2" charset="-127"/>
              </a:rPr>
              <a:t>&lt;</a:t>
            </a:r>
            <a:r>
              <a:rPr lang="en-US" altLang="ko-KR" sz="3200" dirty="0">
                <a:solidFill>
                  <a:srgbClr val="1B44A1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 </a:t>
            </a:r>
            <a:r>
              <a:rPr lang="ko-KR" altLang="en-US" sz="3200" dirty="0">
                <a:solidFill>
                  <a:srgbClr val="1B44A1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옷</a:t>
            </a:r>
            <a:r>
              <a:rPr lang="ko-KR" altLang="en-US" sz="3200" dirty="0">
                <a:latin typeface="AppleSDGothicNeoH00" panose="02000503000000000000" pitchFamily="2" charset="-127"/>
                <a:ea typeface="AppleSDGothicNeoH00" panose="02000503000000000000" pitchFamily="2" charset="-127"/>
              </a:rPr>
              <a:t>의 </a:t>
            </a:r>
            <a:r>
              <a:rPr lang="ko-KR" altLang="en-US" sz="3200" dirty="0">
                <a:ln>
                  <a:solidFill>
                    <a:srgbClr val="1B44A1"/>
                  </a:solidFill>
                </a:ln>
                <a:latin typeface="AppleSDGothicNeoH00" panose="02000503000000000000" pitchFamily="2" charset="-127"/>
                <a:ea typeface="AppleSDGothicNeoH00" panose="02000503000000000000" pitchFamily="2" charset="-127"/>
              </a:rPr>
              <a:t>건강</a:t>
            </a:r>
            <a:r>
              <a:rPr lang="ko-KR" altLang="en-US" sz="3200" dirty="0">
                <a:latin typeface="AppleSDGothicNeoH00" panose="02000503000000000000" pitchFamily="2" charset="-127"/>
                <a:ea typeface="AppleSDGothicNeoH00" panose="02000503000000000000" pitchFamily="2" charset="-127"/>
              </a:rPr>
              <a:t>도 챙겨요</a:t>
            </a:r>
            <a:r>
              <a:rPr lang="en-US" altLang="ko-KR" sz="3200" dirty="0">
                <a:latin typeface="AppleSDGothicNeoH00" panose="02000503000000000000" pitchFamily="2" charset="-127"/>
                <a:ea typeface="AppleSDGothicNeoH00" panose="02000503000000000000" pitchFamily="2" charset="-127"/>
              </a:rPr>
              <a:t>! &gt;</a:t>
            </a:r>
            <a:endParaRPr lang="ko-KR" altLang="en-US" sz="3200" dirty="0">
              <a:latin typeface="AppleSDGothicNeoH00" panose="02000503000000000000" pitchFamily="2" charset="-127"/>
              <a:ea typeface="AppleSDGothicNeoH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1059615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92000">
              <a:srgbClr val="404040"/>
            </a:gs>
            <a:gs pos="16000">
              <a:schemeClr val="bg2">
                <a:lumMod val="7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 descr="Image result for samsung logo">
            <a:extLst>
              <a:ext uri="{FF2B5EF4-FFF2-40B4-BE49-F238E27FC236}">
                <a16:creationId xmlns:a16="http://schemas.microsoft.com/office/drawing/2014/main" id="{5702D066-924D-4801-B631-ACD733FA52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0338" y="-213311"/>
            <a:ext cx="1677513" cy="1105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액자 24">
            <a:extLst>
              <a:ext uri="{FF2B5EF4-FFF2-40B4-BE49-F238E27FC236}">
                <a16:creationId xmlns:a16="http://schemas.microsoft.com/office/drawing/2014/main" id="{5DA13CD6-11BC-42DF-B4E2-019A625B70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1599"/>
            </a:avLst>
          </a:prstGeom>
          <a:gradFill flip="none" rotWithShape="1">
            <a:gsLst>
              <a:gs pos="50000">
                <a:srgbClr val="A2BAF0"/>
              </a:gs>
              <a:gs pos="23000">
                <a:srgbClr val="1B44A1"/>
              </a:gs>
              <a:gs pos="0">
                <a:srgbClr val="5884E3"/>
              </a:gs>
              <a:gs pos="78000">
                <a:srgbClr val="1B44A1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9EC4AD3-FA88-484D-8C8D-F971FFA88B77}"/>
              </a:ext>
            </a:extLst>
          </p:cNvPr>
          <p:cNvSpPr txBox="1"/>
          <p:nvPr/>
        </p:nvSpPr>
        <p:spPr>
          <a:xfrm>
            <a:off x="4109982" y="565175"/>
            <a:ext cx="43312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AppleSDGothicNeoH00" panose="02000503000000000000" pitchFamily="2" charset="-127"/>
                <a:ea typeface="AppleSDGothicNeoH00" panose="02000503000000000000" pitchFamily="2" charset="-127"/>
              </a:rPr>
              <a:t>&lt;</a:t>
            </a:r>
            <a:r>
              <a:rPr lang="en-US" altLang="ko-KR" sz="3200" dirty="0">
                <a:solidFill>
                  <a:srgbClr val="1B44A1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 </a:t>
            </a:r>
            <a:r>
              <a:rPr lang="ko-KR" altLang="en-US" sz="3200" dirty="0">
                <a:solidFill>
                  <a:srgbClr val="1B44A1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옷</a:t>
            </a:r>
            <a:r>
              <a:rPr lang="ko-KR" altLang="en-US" sz="3200" dirty="0">
                <a:latin typeface="AppleSDGothicNeoH00" panose="02000503000000000000" pitchFamily="2" charset="-127"/>
                <a:ea typeface="AppleSDGothicNeoH00" panose="02000503000000000000" pitchFamily="2" charset="-127"/>
              </a:rPr>
              <a:t>의 </a:t>
            </a:r>
            <a:r>
              <a:rPr lang="ko-KR" altLang="en-US" sz="3200" dirty="0">
                <a:ln>
                  <a:solidFill>
                    <a:srgbClr val="1B44A1"/>
                  </a:solidFill>
                </a:ln>
                <a:latin typeface="AppleSDGothicNeoH00" panose="02000503000000000000" pitchFamily="2" charset="-127"/>
                <a:ea typeface="AppleSDGothicNeoH00" panose="02000503000000000000" pitchFamily="2" charset="-127"/>
              </a:rPr>
              <a:t>건강</a:t>
            </a:r>
            <a:r>
              <a:rPr lang="ko-KR" altLang="en-US" sz="3200" dirty="0">
                <a:latin typeface="AppleSDGothicNeoH00" panose="02000503000000000000" pitchFamily="2" charset="-127"/>
                <a:ea typeface="AppleSDGothicNeoH00" panose="02000503000000000000" pitchFamily="2" charset="-127"/>
              </a:rPr>
              <a:t>도 챙겨요</a:t>
            </a:r>
            <a:r>
              <a:rPr lang="en-US" altLang="ko-KR" sz="3200" dirty="0">
                <a:latin typeface="AppleSDGothicNeoH00" panose="02000503000000000000" pitchFamily="2" charset="-127"/>
                <a:ea typeface="AppleSDGothicNeoH00" panose="02000503000000000000" pitchFamily="2" charset="-127"/>
              </a:rPr>
              <a:t>! &gt;</a:t>
            </a:r>
            <a:endParaRPr lang="ko-KR" altLang="en-US" sz="3200" dirty="0">
              <a:latin typeface="AppleSDGothicNeoH00" panose="02000503000000000000" pitchFamily="2" charset="-127"/>
              <a:ea typeface="AppleSDGothicNeoH00" panose="02000503000000000000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342CC64-423E-4211-9C07-B4E287C07B0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480" b="97198" l="3759" r="98318">
                        <a14:foregroundMark x1="93472" y1="12347" x2="62710" y2="45622"/>
                        <a14:foregroundMark x1="62710" y1="45622" x2="12463" y2="83363"/>
                        <a14:foregroundMark x1="9594" y1="85814" x2="51533" y2="87303"/>
                        <a14:foregroundMark x1="51533" y1="87303" x2="74975" y2="90543"/>
                        <a14:foregroundMark x1="74975" y1="90543" x2="85658" y2="88004"/>
                        <a14:foregroundMark x1="85658" y1="88004" x2="89911" y2="19790"/>
                        <a14:foregroundMark x1="89911" y1="19790" x2="86647" y2="10245"/>
                        <a14:foregroundMark x1="86647" y1="10245" x2="59050" y2="9107"/>
                        <a14:foregroundMark x1="59050" y1="9107" x2="21167" y2="13660"/>
                        <a14:foregroundMark x1="21167" y1="13660" x2="12265" y2="20403"/>
                        <a14:foregroundMark x1="12265" y1="20403" x2="7517" y2="71979"/>
                        <a14:foregroundMark x1="7517" y1="71979" x2="7814" y2="82224"/>
                        <a14:foregroundMark x1="7814" y1="82224" x2="10287" y2="87566"/>
                        <a14:foregroundMark x1="59545" y1="76795" x2="58754" y2="51051"/>
                        <a14:foregroundMark x1="58754" y1="51051" x2="47873" y2="45884"/>
                        <a14:foregroundMark x1="47873" y1="45884" x2="34520" y2="47110"/>
                        <a14:foregroundMark x1="34520" y1="47110" x2="36202" y2="62609"/>
                        <a14:foregroundMark x1="36202" y1="62609" x2="44313" y2="70841"/>
                        <a14:foregroundMark x1="44313" y1="70841" x2="60040" y2="72242"/>
                        <a14:foregroundMark x1="60040" y1="72242" x2="66667" y2="64011"/>
                        <a14:foregroundMark x1="66667" y1="64011" x2="66667" y2="54028"/>
                        <a14:foregroundMark x1="95351" y1="15061" x2="95351" y2="45271"/>
                        <a14:foregroundMark x1="91296" y1="92820" x2="32938" y2="94133"/>
                        <a14:foregroundMark x1="32938" y1="94133" x2="10485" y2="90981"/>
                        <a14:foregroundMark x1="10485" y1="90981" x2="9100" y2="90981"/>
                        <a14:foregroundMark x1="8111" y1="11909" x2="4748" y2="42294"/>
                        <a14:foregroundMark x1="8803" y1="8231" x2="79426" y2="8757"/>
                        <a14:foregroundMark x1="97132" y1="32750" x2="97428" y2="40893"/>
                        <a14:foregroundMark x1="79426" y1="40193" x2="81009" y2="60683"/>
                        <a14:foregroundMark x1="81009" y1="60683" x2="75074" y2="72417"/>
                        <a14:foregroundMark x1="75074" y1="72417" x2="65084" y2="67951"/>
                        <a14:foregroundMark x1="65084" y1="67951" x2="76063" y2="63398"/>
                        <a14:foregroundMark x1="76063" y1="63398" x2="81503" y2="71191"/>
                        <a14:foregroundMark x1="81503" y1="71191" x2="81998" y2="82750"/>
                        <a14:foregroundMark x1="81998" y1="82750" x2="80415" y2="83975"/>
                        <a14:foregroundMark x1="93867" y1="96673" x2="17211" y2="93345"/>
                        <a14:foregroundMark x1="17211" y1="93345" x2="7023" y2="96322"/>
                        <a14:foregroundMark x1="7023" y1="96322" x2="6726" y2="96497"/>
                        <a14:foregroundMark x1="98615" y1="27145" x2="98615" y2="35552"/>
                        <a14:foregroundMark x1="98121" y1="40018" x2="96044" y2="95797"/>
                        <a14:foregroundMark x1="95549" y1="97198" x2="4451" y2="96410"/>
                        <a14:foregroundMark x1="47082" y1="6480" x2="24332" y2="6480"/>
                        <a14:foregroundMark x1="4451" y1="42644" x2="5242" y2="51576"/>
                        <a14:foregroundMark x1="5242" y1="51576" x2="3759" y2="94571"/>
                        <a14:foregroundMark x1="4055" y1="52627" x2="4055" y2="61734"/>
                        <a14:foregroundMark x1="4055" y1="61734" x2="4748" y2="80473"/>
                        <a14:foregroundMark x1="4748" y1="80473" x2="4055" y2="80736"/>
                        <a14:foregroundMark x1="97230" y1="8406" x2="46489" y2="7356"/>
                        <a14:foregroundMark x1="47280" y1="6743" x2="92483" y2="8144"/>
                        <a14:backgroundMark x1="94362" y1="3940" x2="86350" y2="3152"/>
                        <a14:backgroundMark x1="96340" y1="5079" x2="82493" y2="4729"/>
                      </a14:backgroundRemoval>
                    </a14:imgEffect>
                  </a14:imgLayer>
                </a14:imgProps>
              </a:ext>
            </a:extLst>
          </a:blip>
          <a:srcRect t="3194"/>
          <a:stretch/>
        </p:blipFill>
        <p:spPr>
          <a:xfrm rot="16200000">
            <a:off x="442227" y="2138510"/>
            <a:ext cx="3304724" cy="361370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4DC6C3A-F0AB-484A-A586-D2A4E45DB5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466" b="95009" l="2138" r="97279">
                        <a14:foregroundMark x1="94752" y1="9982" x2="86492" y2="78284"/>
                        <a14:foregroundMark x1="86492" y1="78284" x2="76968" y2="84238"/>
                        <a14:foregroundMark x1="76968" y1="84238" x2="17979" y2="81699"/>
                        <a14:foregroundMark x1="17590" y1="81699" x2="16812" y2="59632"/>
                        <a14:foregroundMark x1="16812" y1="59632" x2="44704" y2="82662"/>
                        <a14:foregroundMark x1="52672" y1="89755" x2="14189" y2="88529"/>
                        <a14:foregroundMark x1="14189" y1="88529" x2="11759" y2="88004"/>
                        <a14:foregroundMark x1="7580" y1="87478" x2="8358" y2="43433"/>
                        <a14:foregroundMark x1="10884" y1="43870" x2="27794" y2="59107"/>
                        <a14:foregroundMark x1="27794" y1="59107" x2="27794" y2="59107"/>
                        <a14:foregroundMark x1="78037" y1="28897" x2="78037" y2="60245"/>
                        <a14:foregroundMark x1="89504" y1="56305" x2="40428" y2="40981"/>
                        <a14:foregroundMark x1="40428" y1="40981" x2="37512" y2="40893"/>
                        <a14:foregroundMark x1="55394" y1="28634" x2="46259" y2="80035"/>
                        <a14:foregroundMark x1="77162" y1="90543" x2="33722" y2="93783"/>
                        <a14:foregroundMark x1="94849" y1="8144" x2="9329" y2="6480"/>
                        <a14:foregroundMark x1="9329" y1="6480" x2="4762" y2="14974"/>
                        <a14:foregroundMark x1="4762" y1="14974" x2="4762" y2="17426"/>
                        <a14:foregroundMark x1="41011" y1="28984" x2="40525" y2="35989"/>
                        <a14:foregroundMark x1="40525" y1="35989" x2="46064" y2="71103"/>
                        <a14:foregroundMark x1="70943" y1="14098" x2="76288" y2="31961"/>
                        <a14:foregroundMark x1="76288" y1="31961" x2="78134" y2="56480"/>
                        <a14:foregroundMark x1="78134" y1="56480" x2="78134" y2="71191"/>
                        <a14:foregroundMark x1="78134" y1="71191" x2="75607" y2="79072"/>
                        <a14:foregroundMark x1="75607" y1="79072" x2="72400" y2="82224"/>
                        <a14:foregroundMark x1="95238" y1="7180" x2="34111" y2="4816"/>
                        <a14:foregroundMark x1="24101" y1="4553" x2="20894" y2="4553"/>
                        <a14:foregroundMark x1="97376" y1="7443" x2="96210" y2="31786"/>
                        <a14:foregroundMark x1="96210" y1="34326" x2="96210" y2="52539"/>
                        <a14:foregroundMark x1="93197" y1="8406" x2="91837" y2="13485"/>
                        <a14:foregroundMark x1="50826" y1="51313" x2="40525" y2="59807"/>
                        <a14:foregroundMark x1="94849" y1="61996" x2="93392" y2="93433"/>
                        <a14:foregroundMark x1="93392" y1="93433" x2="77259" y2="88441"/>
                        <a14:foregroundMark x1="77259" y1="88441" x2="73664" y2="88004"/>
                        <a14:foregroundMark x1="92031" y1="95009" x2="65015" y2="95009"/>
                        <a14:foregroundMark x1="70457" y1="34238" x2="45578" y2="35989"/>
                        <a14:foregroundMark x1="45578" y1="35989" x2="44704" y2="36252"/>
                        <a14:foregroundMark x1="2430" y1="88354" x2="2138" y2="9457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200000">
            <a:off x="4629530" y="2223233"/>
            <a:ext cx="3103448" cy="344425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EFDBAFD-8F09-4459-92F7-7FC3F103218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582" b="99450" l="1044" r="96954">
                        <a14:foregroundMark x1="86945" y1="7359" x2="81462" y2="23728"/>
                        <a14:foregroundMark x1="81462" y1="23728" x2="65100" y2="48006"/>
                        <a14:foregroundMark x1="65100" y1="48006" x2="22715" y2="80536"/>
                        <a14:foregroundMark x1="78851" y1="87552" x2="56136" y2="57153"/>
                        <a14:foregroundMark x1="56136" y1="57153" x2="14273" y2="26135"/>
                        <a14:foregroundMark x1="14273" y1="26135" x2="12881" y2="24553"/>
                        <a14:foregroundMark x1="44371" y1="2269" x2="39339" y2="1926"/>
                        <a14:foregroundMark x1="77633" y1="4539" x2="49528" y2="2621"/>
                        <a14:foregroundMark x1="33839" y1="2377" x2="30113" y2="2682"/>
                        <a14:foregroundMark x1="39339" y1="1926" x2="38656" y2="1982"/>
                        <a14:foregroundMark x1="30113" y1="2682" x2="22367" y2="5227"/>
                        <a14:foregroundMark x1="22367" y1="5227" x2="15144" y2="9904"/>
                        <a14:foregroundMark x1="15144" y1="9904" x2="14795" y2="38446"/>
                        <a14:foregroundMark x1="10183" y1="8666" x2="9661" y2="20014"/>
                        <a14:foregroundMark x1="9661" y1="20014" x2="14099" y2="79505"/>
                        <a14:foregroundMark x1="92254" y1="7565" x2="90601" y2="56602"/>
                        <a14:foregroundMark x1="90601" y1="56602" x2="90688" y2="63274"/>
                        <a14:foregroundMark x1="90688" y1="63274" x2="90688" y2="79574"/>
                        <a14:foregroundMark x1="88251" y1="85076" x2="16884" y2="88033"/>
                        <a14:foregroundMark x1="16884" y1="88033" x2="16884" y2="88033"/>
                        <a14:foregroundMark x1="69800" y1="24347" x2="8529" y2="15681"/>
                        <a14:foregroundMark x1="80679" y1="14649" x2="33943" y2="16231"/>
                        <a14:foregroundMark x1="51349" y1="6740" x2="24108" y2="8184"/>
                        <a14:foregroundMark x1="7572" y1="6121" x2="7311" y2="43673"/>
                        <a14:foregroundMark x1="87467" y1="23796" x2="88164" y2="53851"/>
                        <a14:foregroundMark x1="88164" y1="53851" x2="88164" y2="54952"/>
                        <a14:foregroundMark x1="73107" y1="21183" x2="45692" y2="40853"/>
                        <a14:foregroundMark x1="53786" y1="30605" x2="26458" y2="33356"/>
                        <a14:foregroundMark x1="2785" y1="5365" x2="4091" y2="25997"/>
                        <a14:foregroundMark x1="88686" y1="62861" x2="46562" y2="80605"/>
                        <a14:foregroundMark x1="46562" y1="80605" x2="46562" y2="80605"/>
                        <a14:foregroundMark x1="91993" y1="66094" x2="93473" y2="82737"/>
                        <a14:foregroundMark x1="93473" y1="82737" x2="93211" y2="92710"/>
                        <a14:foregroundMark x1="93037" y1="92022" x2="13925" y2="95598"/>
                        <a14:foregroundMark x1="57789" y1="22627" x2="49956" y2="28542"/>
                        <a14:foregroundMark x1="49956" y1="28542" x2="42298" y2="30124"/>
                        <a14:foregroundMark x1="33246" y1="8941" x2="44735" y2="12311"/>
                        <a14:foregroundMark x1="44735" y1="12311" x2="52567" y2="17607"/>
                        <a14:foregroundMark x1="52567" y1="17607" x2="53525" y2="19395"/>
                        <a14:foregroundMark x1="30722" y1="32600" x2="28634" y2="64305"/>
                        <a14:foregroundMark x1="84856" y1="35695" x2="82158" y2="60454"/>
                        <a14:foregroundMark x1="42472" y1="28748" x2="27154" y2="25378"/>
                        <a14:foregroundMark x1="47781" y1="25447" x2="24717" y2="28198"/>
                        <a14:foregroundMark x1="93908" y1="1926" x2="67450" y2="3645"/>
                        <a14:foregroundMark x1="93386" y1="1582" x2="61184" y2="2957"/>
                        <a14:foregroundMark x1="86858" y1="59697" x2="82594" y2="86107"/>
                        <a14:foregroundMark x1="94169" y1="2407" x2="95648" y2="16231"/>
                        <a14:foregroundMark x1="95648" y1="16231" x2="94865" y2="50344"/>
                        <a14:foregroundMark x1="94865" y1="50344" x2="96345" y2="62448"/>
                        <a14:foregroundMark x1="94169" y1="3645" x2="94952" y2="7565"/>
                        <a14:foregroundMark x1="94778" y1="2751" x2="94778" y2="5296"/>
                        <a14:foregroundMark x1="95822" y1="41197" x2="95822" y2="57497"/>
                        <a14:foregroundMark x1="95648" y1="63411" x2="96258" y2="76960"/>
                        <a14:foregroundMark x1="96258" y1="76960" x2="96258" y2="93810"/>
                        <a14:foregroundMark x1="95126" y1="38446" x2="94865" y2="41678"/>
                        <a14:foregroundMark x1="95909" y1="92435" x2="96780" y2="95186"/>
                        <a14:foregroundMark x1="96780" y1="92985" x2="96954" y2="93535"/>
                        <a14:foregroundMark x1="96780" y1="95048" x2="53786" y2="98349"/>
                        <a14:foregroundMark x1="81723" y1="96286" x2="67102" y2="97730"/>
                        <a14:foregroundMark x1="28808" y1="2476" x2="2872" y2="2889"/>
                        <a14:foregroundMark x1="70931" y1="2476" x2="49411" y2="2476"/>
                        <a14:foregroundMark x1="69626" y1="2338" x2="51262" y2="3370"/>
                        <a14:foregroundMark x1="50740" y1="2407" x2="58921" y2="2957"/>
                        <a14:foregroundMark x1="60139" y1="1857" x2="60139" y2="1857"/>
                        <a14:foregroundMark x1="62837" y1="1857" x2="60313" y2="2201"/>
                        <a14:foregroundMark x1="57615" y1="2201" x2="53699" y2="2201"/>
                        <a14:foregroundMark x1="1218" y1="3301" x2="2698" y2="10385"/>
                        <a14:foregroundMark x1="2698" y1="10385" x2="2350" y2="28129"/>
                        <a14:foregroundMark x1="1218" y1="6465" x2="1828" y2="11623"/>
                        <a14:foregroundMark x1="1393" y1="13136" x2="1567" y2="18157"/>
                        <a14:foregroundMark x1="1567" y1="18432" x2="2437" y2="22558"/>
                        <a14:foregroundMark x1="2437" y1="27717" x2="4178" y2="47868"/>
                        <a14:foregroundMark x1="4178" y1="47868" x2="4178" y2="49243"/>
                        <a14:foregroundMark x1="3916" y1="49381" x2="3655" y2="70220"/>
                        <a14:foregroundMark x1="3655" y1="70220" x2="4178" y2="91541"/>
                        <a14:foregroundMark x1="4178" y1="91541" x2="4178" y2="97593"/>
                        <a14:foregroundMark x1="4265" y1="99175" x2="11227" y2="97524"/>
                        <a14:foregroundMark x1="21149" y1="98281" x2="21149" y2="98281"/>
                        <a14:foregroundMark x1="22193" y1="98074" x2="18190" y2="98143"/>
                        <a14:foregroundMark x1="21932" y1="98349" x2="38903" y2="99450"/>
                        <a14:foregroundMark x1="38903" y1="99450" x2="53177" y2="97937"/>
                        <a14:foregroundMark x1="49086" y1="2132" x2="45431" y2="2613"/>
                        <a14:foregroundMark x1="27328" y1="2338" x2="19930" y2="2889"/>
                        <a14:foregroundMark x1="25239" y1="2545" x2="19234" y2="3232"/>
                        <a14:foregroundMark x1="24630" y1="1926" x2="18886" y2="3370"/>
                        <a14:foregroundMark x1="95387" y1="33150" x2="95648" y2="41059"/>
                        <a14:backgroundMark x1="44068" y1="1100" x2="43429" y2="1100"/>
                        <a14:backgroundMark x1="37946" y1="1100" x2="32811" y2="11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200000">
            <a:off x="8439888" y="2068823"/>
            <a:ext cx="3058445" cy="3870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9528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94E4AD8-325D-4C9B-A703-100BC9E2211A}"/>
              </a:ext>
            </a:extLst>
          </p:cNvPr>
          <p:cNvSpPr/>
          <p:nvPr/>
        </p:nvSpPr>
        <p:spPr>
          <a:xfrm>
            <a:off x="-68580" y="-37664"/>
            <a:ext cx="12344400" cy="7185224"/>
          </a:xfrm>
          <a:prstGeom prst="rect">
            <a:avLst/>
          </a:prstGeom>
          <a:solidFill>
            <a:srgbClr val="6D87C3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687D073D-7416-4FC1-B0E6-8298C0B2CABC}"/>
              </a:ext>
            </a:extLst>
          </p:cNvPr>
          <p:cNvSpPr/>
          <p:nvPr/>
        </p:nvSpPr>
        <p:spPr>
          <a:xfrm rot="10800000">
            <a:off x="4440554" y="-171663"/>
            <a:ext cx="7941945" cy="7049004"/>
          </a:xfrm>
          <a:custGeom>
            <a:avLst/>
            <a:gdLst>
              <a:gd name="connsiteX0" fmla="*/ 0 w 7764780"/>
              <a:gd name="connsiteY0" fmla="*/ 0 h 6865620"/>
              <a:gd name="connsiteX1" fmla="*/ 7764780 w 7764780"/>
              <a:gd name="connsiteY1" fmla="*/ 0 h 6865620"/>
              <a:gd name="connsiteX2" fmla="*/ 4693920 w 7764780"/>
              <a:gd name="connsiteY2" fmla="*/ 6865620 h 6865620"/>
              <a:gd name="connsiteX3" fmla="*/ 30480 w 7764780"/>
              <a:gd name="connsiteY3" fmla="*/ 6865620 h 6865620"/>
              <a:gd name="connsiteX4" fmla="*/ 0 w 7764780"/>
              <a:gd name="connsiteY4" fmla="*/ 0 h 6865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64780" h="6865620">
                <a:moveTo>
                  <a:pt x="0" y="0"/>
                </a:moveTo>
                <a:lnTo>
                  <a:pt x="7764780" y="0"/>
                </a:lnTo>
                <a:lnTo>
                  <a:pt x="4693920" y="6865620"/>
                </a:lnTo>
                <a:lnTo>
                  <a:pt x="30480" y="6865620"/>
                </a:lnTo>
                <a:lnTo>
                  <a:pt x="0" y="0"/>
                </a:lnTo>
                <a:close/>
              </a:path>
            </a:pathLst>
          </a:custGeom>
          <a:solidFill>
            <a:srgbClr val="6D87C3">
              <a:alpha val="8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64CE554-9C6E-456D-89EA-552DC44E313C}"/>
              </a:ext>
            </a:extLst>
          </p:cNvPr>
          <p:cNvSpPr txBox="1"/>
          <p:nvPr/>
        </p:nvSpPr>
        <p:spPr>
          <a:xfrm>
            <a:off x="3369131" y="1901274"/>
            <a:ext cx="5453737" cy="286232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dirty="0">
                <a:effectLst>
                  <a:outerShdw blurRad="292100" dist="355600" dir="9420000" sx="113000" sy="113000" algn="tl">
                    <a:srgbClr val="000000">
                      <a:alpha val="43137"/>
                    </a:srgbClr>
                  </a:outerShdw>
                </a:effectLst>
                <a:latin typeface="AppleSDGothicNeoH00" panose="02000503000000000000" pitchFamily="2" charset="-127"/>
                <a:ea typeface="AppleSDGothicNeoH00" panose="02000503000000000000" pitchFamily="2" charset="-127"/>
              </a:rPr>
              <a:t>4 - 2</a:t>
            </a:r>
          </a:p>
          <a:p>
            <a:pPr algn="ctr"/>
            <a:r>
              <a:rPr lang="ko-KR" altLang="en-US" sz="6000" dirty="0">
                <a:ln>
                  <a:solidFill>
                    <a:srgbClr val="00B0F0"/>
                  </a:solidFill>
                </a:ln>
                <a:effectLst>
                  <a:outerShdw blurRad="292100" dist="355600" dir="9420000" sx="113000" sy="113000" algn="tl">
                    <a:srgbClr val="000000">
                      <a:alpha val="43137"/>
                    </a:srgbClr>
                  </a:outerShdw>
                </a:effectLst>
                <a:latin typeface="AppleSDGothicNeoH00" panose="02000503000000000000" pitchFamily="2" charset="-127"/>
                <a:ea typeface="AppleSDGothicNeoH00" panose="02000503000000000000" pitchFamily="2" charset="-127"/>
              </a:rPr>
              <a:t>약</a:t>
            </a:r>
            <a:r>
              <a:rPr lang="ko-KR" altLang="en-US" sz="6000" dirty="0">
                <a:effectLst>
                  <a:outerShdw blurRad="292100" dist="355600" dir="9420000" sx="113000" sy="113000" algn="tl">
                    <a:srgbClr val="000000">
                      <a:alpha val="43137"/>
                    </a:srgbClr>
                  </a:outerShdw>
                </a:effectLst>
                <a:latin typeface="AppleSDGothicNeoH00" panose="02000503000000000000" pitchFamily="2" charset="-127"/>
                <a:ea typeface="AppleSDGothicNeoH00" panose="02000503000000000000" pitchFamily="2" charset="-127"/>
              </a:rPr>
              <a:t>점은 </a:t>
            </a:r>
            <a:r>
              <a:rPr lang="ko-KR" altLang="en-US" sz="6000" dirty="0">
                <a:ln>
                  <a:solidFill>
                    <a:srgbClr val="00B0F0"/>
                  </a:solidFill>
                </a:ln>
                <a:effectLst>
                  <a:outerShdw blurRad="292100" dist="355600" dir="9420000" sx="113000" sy="113000" algn="tl">
                    <a:srgbClr val="000000">
                      <a:alpha val="43137"/>
                    </a:srgbClr>
                  </a:outerShdw>
                </a:effectLst>
                <a:latin typeface="AppleSDGothicNeoH00" panose="02000503000000000000" pitchFamily="2" charset="-127"/>
                <a:ea typeface="AppleSDGothicNeoH00" panose="02000503000000000000" pitchFamily="2" charset="-127"/>
              </a:rPr>
              <a:t>보완해서</a:t>
            </a:r>
            <a:r>
              <a:rPr lang="en-US" altLang="ko-KR" sz="6000" dirty="0">
                <a:effectLst>
                  <a:outerShdw blurRad="292100" dist="355600" dir="9420000" sx="113000" sy="113000" algn="tl">
                    <a:srgbClr val="000000">
                      <a:alpha val="43137"/>
                    </a:srgbClr>
                  </a:outerShdw>
                </a:effectLst>
                <a:latin typeface="AppleSDGothicNeoH00" panose="02000503000000000000" pitchFamily="2" charset="-127"/>
                <a:ea typeface="AppleSDGothicNeoH00" panose="02000503000000000000" pitchFamily="2" charset="-127"/>
              </a:rPr>
              <a:t>!</a:t>
            </a:r>
          </a:p>
          <a:p>
            <a:pPr algn="ctr"/>
            <a:r>
              <a:rPr lang="en-US" altLang="ko-KR" sz="6000" dirty="0">
                <a:effectLst>
                  <a:outerShdw blurRad="292100" dist="355600" dir="9420000" sx="113000" sy="113000" algn="tl">
                    <a:srgbClr val="000000">
                      <a:alpha val="43137"/>
                    </a:srgbClr>
                  </a:outerShdw>
                </a:effectLst>
                <a:latin typeface="AppleSDGothicNeoH00" panose="02000503000000000000" pitchFamily="2" charset="-127"/>
                <a:ea typeface="AppleSDGothicNeoH00" panose="02000503000000000000" pitchFamily="2" charset="-127"/>
              </a:rPr>
              <a:t>‘</a:t>
            </a:r>
            <a:r>
              <a:rPr lang="ko-KR" altLang="en-US" sz="6000" dirty="0">
                <a:solidFill>
                  <a:srgbClr val="0C4DA2"/>
                </a:solidFill>
                <a:effectLst>
                  <a:outerShdw blurRad="292100" dist="355600" dir="9420000" sx="113000" sy="113000" algn="tl">
                    <a:srgbClr val="000000">
                      <a:alpha val="43137"/>
                    </a:srgbClr>
                  </a:outerShdw>
                </a:effectLst>
                <a:latin typeface="AppleSDGothicNeoH00" panose="02000503000000000000" pitchFamily="2" charset="-127"/>
                <a:ea typeface="AppleSDGothicNeoH00" panose="02000503000000000000" pitchFamily="2" charset="-127"/>
              </a:rPr>
              <a:t>코인</a:t>
            </a:r>
            <a:r>
              <a:rPr lang="en-US" altLang="ko-KR" sz="6000" dirty="0">
                <a:effectLst>
                  <a:outerShdw blurRad="292100" dist="355600" dir="9420000" sx="113000" sy="113000" algn="tl">
                    <a:srgbClr val="000000">
                      <a:alpha val="43137"/>
                    </a:srgbClr>
                  </a:outerShdw>
                </a:effectLst>
                <a:latin typeface="AppleSDGothicNeoH00" panose="02000503000000000000" pitchFamily="2" charset="-127"/>
                <a:ea typeface="AppleSDGothicNeoH00" panose="02000503000000000000" pitchFamily="2" charset="-127"/>
              </a:rPr>
              <a:t>’ </a:t>
            </a:r>
            <a:r>
              <a:rPr lang="ko-KR" altLang="en-US" sz="6000" dirty="0" err="1">
                <a:effectLst>
                  <a:outerShdw blurRad="292100" dist="355600" dir="9420000" sx="113000" sy="113000" algn="tl">
                    <a:srgbClr val="000000">
                      <a:alpha val="43137"/>
                    </a:srgbClr>
                  </a:outerShdw>
                </a:effectLst>
                <a:latin typeface="AppleSDGothicNeoH00" panose="02000503000000000000" pitchFamily="2" charset="-127"/>
                <a:ea typeface="AppleSDGothicNeoH00" panose="02000503000000000000" pitchFamily="2" charset="-127"/>
              </a:rPr>
              <a:t>에어드레서</a:t>
            </a:r>
            <a:endParaRPr lang="en-US" altLang="ko-KR" sz="6000" dirty="0">
              <a:effectLst>
                <a:outerShdw blurRad="292100" dist="355600" dir="9420000" sx="113000" sy="113000" algn="tl">
                  <a:srgbClr val="000000">
                    <a:alpha val="43137"/>
                  </a:srgbClr>
                </a:outerShdw>
              </a:effectLst>
              <a:latin typeface="AppleSDGothicNeoH00" panose="02000503000000000000" pitchFamily="2" charset="-127"/>
              <a:ea typeface="AppleSDGothicNeoH00" panose="02000503000000000000" pitchFamily="2" charset="-127"/>
            </a:endParaRPr>
          </a:p>
        </p:txBody>
      </p:sp>
      <p:pic>
        <p:nvPicPr>
          <p:cNvPr id="10" name="Picture 2" descr="Image result for samsung logo">
            <a:extLst>
              <a:ext uri="{FF2B5EF4-FFF2-40B4-BE49-F238E27FC236}">
                <a16:creationId xmlns:a16="http://schemas.microsoft.com/office/drawing/2014/main" id="{28862ED7-3F35-4D54-B954-F635FBD03C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6081" y="-171663"/>
            <a:ext cx="1677513" cy="1105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07432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CEB65484-68C3-4CCD-9713-C882115E03D9}"/>
              </a:ext>
            </a:extLst>
          </p:cNvPr>
          <p:cNvSpPr/>
          <p:nvPr/>
        </p:nvSpPr>
        <p:spPr>
          <a:xfrm>
            <a:off x="594360" y="1356360"/>
            <a:ext cx="4404360" cy="5120640"/>
          </a:xfrm>
          <a:prstGeom prst="rect">
            <a:avLst/>
          </a:prstGeom>
          <a:solidFill>
            <a:srgbClr val="C0C0C0">
              <a:alpha val="5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각 삼각형 7">
            <a:extLst>
              <a:ext uri="{FF2B5EF4-FFF2-40B4-BE49-F238E27FC236}">
                <a16:creationId xmlns:a16="http://schemas.microsoft.com/office/drawing/2014/main" id="{AAF16A6A-AC7B-4463-ADB3-BAA8EC6FADE3}"/>
              </a:ext>
            </a:extLst>
          </p:cNvPr>
          <p:cNvSpPr/>
          <p:nvPr/>
        </p:nvSpPr>
        <p:spPr>
          <a:xfrm flipH="1" flipV="1">
            <a:off x="0" y="0"/>
            <a:ext cx="12192000" cy="793963"/>
          </a:xfrm>
          <a:prstGeom prst="rtTriangle">
            <a:avLst/>
          </a:prstGeom>
          <a:solidFill>
            <a:srgbClr val="1B44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1B44A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5B00EC-1C9C-486A-A4D2-5A7BD4D816FA}"/>
              </a:ext>
            </a:extLst>
          </p:cNvPr>
          <p:cNvSpPr txBox="1"/>
          <p:nvPr/>
        </p:nvSpPr>
        <p:spPr>
          <a:xfrm>
            <a:off x="118800" y="438745"/>
            <a:ext cx="72649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AppleSDGothicNeoH00" panose="02000503000000000000" pitchFamily="2" charset="-127"/>
                <a:ea typeface="AppleSDGothicNeoH00" panose="02000503000000000000" pitchFamily="2" charset="-127"/>
              </a:rPr>
              <a:t>2. </a:t>
            </a:r>
            <a:r>
              <a:rPr lang="ko-KR" altLang="en-US" sz="3200" dirty="0">
                <a:latin typeface="AppleSDGothicNeoH00" panose="02000503000000000000" pitchFamily="2" charset="-127"/>
                <a:ea typeface="AppleSDGothicNeoH00" panose="02000503000000000000" pitchFamily="2" charset="-127"/>
              </a:rPr>
              <a:t>약점은 보완해서</a:t>
            </a:r>
            <a:r>
              <a:rPr lang="en-US" altLang="ko-KR" sz="3200" dirty="0">
                <a:latin typeface="AppleSDGothicNeoH00" panose="02000503000000000000" pitchFamily="2" charset="-127"/>
                <a:ea typeface="AppleSDGothicNeoH00" panose="02000503000000000000" pitchFamily="2" charset="-127"/>
              </a:rPr>
              <a:t>! – </a:t>
            </a:r>
            <a:r>
              <a:rPr lang="ko-KR" altLang="en-US" sz="3200" dirty="0">
                <a:latin typeface="AppleSDGothicNeoH00" panose="02000503000000000000" pitchFamily="2" charset="-127"/>
                <a:ea typeface="AppleSDGothicNeoH00" panose="02000503000000000000" pitchFamily="2" charset="-127"/>
              </a:rPr>
              <a:t> </a:t>
            </a:r>
            <a:r>
              <a:rPr lang="en-US" altLang="ko-KR" sz="3200" dirty="0">
                <a:latin typeface="AppleSDGothicNeoH00" panose="02000503000000000000" pitchFamily="2" charset="-127"/>
                <a:ea typeface="AppleSDGothicNeoH00" panose="02000503000000000000" pitchFamily="2" charset="-127"/>
              </a:rPr>
              <a:t>‘</a:t>
            </a:r>
            <a:r>
              <a:rPr lang="ko-KR" altLang="en-US" sz="3200" dirty="0">
                <a:ln>
                  <a:solidFill>
                    <a:srgbClr val="1B44A1"/>
                  </a:solidFill>
                </a:ln>
                <a:latin typeface="AppleSDGothicNeoH00" panose="02000503000000000000" pitchFamily="2" charset="-127"/>
                <a:ea typeface="AppleSDGothicNeoH00" panose="02000503000000000000" pitchFamily="2" charset="-127"/>
              </a:rPr>
              <a:t>코인</a:t>
            </a:r>
            <a:r>
              <a:rPr lang="en-US" altLang="ko-KR" sz="3200" dirty="0">
                <a:latin typeface="AppleSDGothicNeoH00" panose="02000503000000000000" pitchFamily="2" charset="-127"/>
                <a:ea typeface="AppleSDGothicNeoH00" panose="02000503000000000000" pitchFamily="2" charset="-127"/>
              </a:rPr>
              <a:t>’ </a:t>
            </a:r>
            <a:r>
              <a:rPr lang="ko-KR" altLang="en-US" sz="3200" dirty="0" err="1">
                <a:latin typeface="AppleSDGothicNeoH00" panose="02000503000000000000" pitchFamily="2" charset="-127"/>
                <a:ea typeface="AppleSDGothicNeoH00" panose="02000503000000000000" pitchFamily="2" charset="-127"/>
              </a:rPr>
              <a:t>에어드레서</a:t>
            </a:r>
            <a:endParaRPr lang="ko-KR" altLang="en-US" sz="3200" dirty="0">
              <a:latin typeface="AppleSDGothicNeoH00" panose="02000503000000000000" pitchFamily="2" charset="-127"/>
              <a:ea typeface="AppleSDGothicNeoH00" panose="02000503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9297CF7-079B-41DB-BB59-6CBFAFC38945}"/>
              </a:ext>
            </a:extLst>
          </p:cNvPr>
          <p:cNvSpPr txBox="1"/>
          <p:nvPr/>
        </p:nvSpPr>
        <p:spPr>
          <a:xfrm>
            <a:off x="1021080" y="1719738"/>
            <a:ext cx="3432350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블로그 데이터 </a:t>
            </a:r>
            <a:r>
              <a:rPr lang="ko-KR" altLang="en-US" sz="2400" dirty="0" err="1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크롤링</a:t>
            </a:r>
            <a:r>
              <a:rPr lang="ko-KR" altLang="en-US" sz="2400" dirty="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 결과 </a:t>
            </a:r>
            <a:endParaRPr lang="en-US" altLang="ko-KR" sz="2400" dirty="0"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  <a:p>
            <a:pPr algn="ctr"/>
            <a:r>
              <a:rPr lang="en-US" altLang="ko-KR" sz="2400" dirty="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“</a:t>
            </a:r>
            <a:r>
              <a:rPr lang="ko-KR" altLang="en-US" sz="2800" dirty="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빨래방</a:t>
            </a:r>
            <a:r>
              <a:rPr lang="ko-KR" altLang="en-US" sz="2400" dirty="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“</a:t>
            </a:r>
            <a:endParaRPr lang="en-US" altLang="ko-KR" sz="2400" dirty="0"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00358A-F230-48A4-9E69-603428837C62}"/>
              </a:ext>
            </a:extLst>
          </p:cNvPr>
          <p:cNvSpPr txBox="1"/>
          <p:nvPr/>
        </p:nvSpPr>
        <p:spPr>
          <a:xfrm>
            <a:off x="1197410" y="4451450"/>
            <a:ext cx="3502883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“</a:t>
            </a:r>
            <a:r>
              <a:rPr lang="ko-KR" altLang="en-US" sz="2800" dirty="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빨래방에 </a:t>
            </a:r>
            <a:r>
              <a:rPr lang="ko-KR" altLang="en-US" sz="2800" dirty="0" err="1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스타일러</a:t>
            </a:r>
            <a:r>
              <a:rPr lang="en-US" altLang="ko-KR" sz="2800" dirty="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”</a:t>
            </a:r>
          </a:p>
          <a:p>
            <a:pPr algn="ctr"/>
            <a:r>
              <a:rPr lang="en-US" altLang="ko-KR" sz="2800" dirty="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“</a:t>
            </a:r>
            <a:r>
              <a:rPr lang="ko-KR" altLang="en-US" sz="2800" dirty="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빨래방에 </a:t>
            </a:r>
            <a:r>
              <a:rPr lang="ko-KR" altLang="en-US" sz="2800" dirty="0" err="1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에어드레서</a:t>
            </a:r>
            <a:r>
              <a:rPr lang="en-US" altLang="ko-KR" sz="2800" dirty="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”</a:t>
            </a:r>
            <a:r>
              <a:rPr lang="ko-KR" altLang="en-US" sz="2800" dirty="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 </a:t>
            </a:r>
            <a:endParaRPr lang="en-US" altLang="ko-KR" sz="2800" dirty="0"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  <a:p>
            <a:pPr algn="ctr"/>
            <a:r>
              <a:rPr lang="ko-KR" altLang="en-US" sz="2800" dirty="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검색</a:t>
            </a:r>
          </a:p>
        </p:txBody>
      </p:sp>
      <p:sp>
        <p:nvSpPr>
          <p:cNvPr id="4" name="화살표: 아래쪽 3">
            <a:extLst>
              <a:ext uri="{FF2B5EF4-FFF2-40B4-BE49-F238E27FC236}">
                <a16:creationId xmlns:a16="http://schemas.microsoft.com/office/drawing/2014/main" id="{311B8084-1311-4328-8B5E-7E1BD9C3F689}"/>
              </a:ext>
            </a:extLst>
          </p:cNvPr>
          <p:cNvSpPr/>
          <p:nvPr/>
        </p:nvSpPr>
        <p:spPr>
          <a:xfrm>
            <a:off x="2324100" y="3040380"/>
            <a:ext cx="1043940" cy="1043940"/>
          </a:xfrm>
          <a:prstGeom prst="downArrow">
            <a:avLst/>
          </a:prstGeom>
          <a:solidFill>
            <a:srgbClr val="1B44A1">
              <a:alpha val="6509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CBA61A0-C781-4DC7-9350-424FB8BA2AB1}"/>
              </a:ext>
            </a:extLst>
          </p:cNvPr>
          <p:cNvSpPr txBox="1"/>
          <p:nvPr/>
        </p:nvSpPr>
        <p:spPr>
          <a:xfrm>
            <a:off x="6728460" y="2602793"/>
            <a:ext cx="3849766" cy="1015663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있길래 빨래방에 함 가봤네요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~ 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오픈한지 얼마 안 된 곳이라 깔끔하고 </a:t>
            </a:r>
            <a:r>
              <a:rPr lang="ko-KR" altLang="en-US" sz="1400" dirty="0" err="1">
                <a:solidFill>
                  <a:schemeClr val="bg2">
                    <a:lumMod val="50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세탁기랑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 건조기 상태도 좋네요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... 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있고 </a:t>
            </a:r>
            <a:r>
              <a:rPr lang="ko-KR" altLang="en-US" b="1" dirty="0" err="1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스타일러도</a:t>
            </a:r>
            <a:r>
              <a:rPr lang="ko-KR" altLang="en-US" b="1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 있더라구요</a:t>
            </a:r>
            <a:r>
              <a:rPr lang="en-US" altLang="ko-KR" sz="14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~ </a:t>
            </a:r>
            <a:r>
              <a:rPr lang="ko-KR" altLang="en-US" sz="1400" dirty="0" err="1">
                <a:solidFill>
                  <a:schemeClr val="bg2">
                    <a:lumMod val="50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스타일러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 함 써 보고 싶었는데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...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B5E012C-3FD8-4D38-A654-34DFFD4ED012}"/>
              </a:ext>
            </a:extLst>
          </p:cNvPr>
          <p:cNvSpPr txBox="1"/>
          <p:nvPr/>
        </p:nvSpPr>
        <p:spPr>
          <a:xfrm>
            <a:off x="6722561" y="4819218"/>
            <a:ext cx="3849766" cy="984885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dirty="0" err="1">
                <a:solidFill>
                  <a:schemeClr val="bg2">
                    <a:lumMod val="50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샘숑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 건조기 광고에서 </a:t>
            </a:r>
            <a:r>
              <a:rPr lang="ko-KR" altLang="en-US" sz="1400" dirty="0" err="1">
                <a:solidFill>
                  <a:schemeClr val="bg2">
                    <a:lumMod val="50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본것같아서요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 </a:t>
            </a:r>
            <a:r>
              <a:rPr lang="ko-KR" altLang="en-US" sz="1400" dirty="0" err="1">
                <a:solidFill>
                  <a:schemeClr val="bg2">
                    <a:lumMod val="50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ㅎㅎ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 </a:t>
            </a:r>
            <a:r>
              <a:rPr lang="ko-KR" altLang="en-US" sz="1400" dirty="0" err="1">
                <a:solidFill>
                  <a:schemeClr val="bg2">
                    <a:lumMod val="50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스타일러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 도 </a:t>
            </a:r>
            <a:r>
              <a:rPr lang="ko-KR" altLang="en-US" sz="1400" dirty="0" err="1">
                <a:solidFill>
                  <a:schemeClr val="bg2">
                    <a:lumMod val="50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갖고싶기도하고요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.. </a:t>
            </a:r>
            <a:r>
              <a:rPr lang="ko-KR" altLang="en-US" sz="1400" dirty="0" err="1">
                <a:solidFill>
                  <a:schemeClr val="bg2">
                    <a:lumMod val="50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ㅜㅜ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 어쨌든 </a:t>
            </a:r>
            <a:r>
              <a:rPr lang="ko-KR" altLang="en-US" sz="1400" dirty="0" err="1">
                <a:solidFill>
                  <a:schemeClr val="bg2">
                    <a:lumMod val="50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지금당장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 해결할 </a:t>
            </a:r>
            <a:r>
              <a:rPr lang="ko-KR" altLang="en-US" sz="1400" dirty="0" err="1">
                <a:solidFill>
                  <a:schemeClr val="bg2">
                    <a:lumMod val="50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방법이없을까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 싶어서 </a:t>
            </a:r>
            <a:r>
              <a:rPr lang="ko-KR" altLang="en-US" sz="1600" b="1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빨래방엔 그런 것 가능할까요</a:t>
            </a:r>
            <a:r>
              <a:rPr lang="en-US" altLang="ko-KR" sz="1400" b="1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? 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건조기에 </a:t>
            </a:r>
            <a:r>
              <a:rPr lang="ko-KR" altLang="en-US" sz="1400" dirty="0" err="1">
                <a:solidFill>
                  <a:schemeClr val="bg2">
                    <a:lumMod val="50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탈취기능할때도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 그런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.. 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티슈 유연제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(?)...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B2140F-5A3F-4F52-B4C7-14771A1D4B99}"/>
              </a:ext>
            </a:extLst>
          </p:cNvPr>
          <p:cNvSpPr txBox="1"/>
          <p:nvPr/>
        </p:nvSpPr>
        <p:spPr>
          <a:xfrm>
            <a:off x="6728460" y="3697393"/>
            <a:ext cx="3849766" cy="1015663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b="1" dirty="0" err="1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셀프빨래방에는</a:t>
            </a:r>
            <a:r>
              <a:rPr lang="ko-KR" altLang="en-US" b="1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 </a:t>
            </a:r>
            <a:r>
              <a:rPr lang="ko-KR" altLang="en-US" b="1" dirty="0" err="1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스타일러도</a:t>
            </a:r>
            <a:r>
              <a:rPr lang="ko-KR" altLang="en-US" b="1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 있어 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모피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, </a:t>
            </a:r>
            <a:r>
              <a:rPr lang="ko-KR" altLang="en-US" sz="1400" dirty="0" err="1">
                <a:solidFill>
                  <a:schemeClr val="bg2">
                    <a:lumMod val="50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무스탕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, 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패딩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, 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정장을 세탁소 가지 않아도 </a:t>
            </a:r>
            <a:r>
              <a:rPr lang="ko-KR" altLang="en-US" sz="1400" dirty="0" err="1">
                <a:solidFill>
                  <a:schemeClr val="bg2">
                    <a:lumMod val="50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새옷처럼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 보송보송하게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~~~??????</a:t>
            </a:r>
            <a:r>
              <a:rPr lang="ko-KR" altLang="en-US" sz="1400" dirty="0" err="1">
                <a:solidFill>
                  <a:schemeClr val="bg2">
                    <a:lumMod val="50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스타일러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 할 수 있답니다 위치 </a:t>
            </a:r>
            <a:r>
              <a:rPr lang="ko-KR" altLang="en-US" sz="1400" dirty="0" err="1">
                <a:solidFill>
                  <a:schemeClr val="bg2">
                    <a:lumMod val="50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티맵에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 데일리라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...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74A9B50-5AFA-416E-BA46-7BAFC86A9D0F}"/>
              </a:ext>
            </a:extLst>
          </p:cNvPr>
          <p:cNvSpPr txBox="1"/>
          <p:nvPr/>
        </p:nvSpPr>
        <p:spPr>
          <a:xfrm>
            <a:off x="6722561" y="1704933"/>
            <a:ext cx="3849766" cy="800219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오산에</a:t>
            </a:r>
            <a:r>
              <a:rPr lang="ko-KR" altLang="en-US" sz="14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 </a:t>
            </a:r>
            <a:r>
              <a:rPr lang="ko-KR" altLang="en-US" b="1" dirty="0" err="1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스타일러있는</a:t>
            </a:r>
            <a:r>
              <a:rPr lang="ko-KR" altLang="en-US" b="1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 빨래방 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없나요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? 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궁금해서 테스트해보고 싶네요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~~ 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타지역은 빨래방에 있다는데 혹시 </a:t>
            </a:r>
            <a:r>
              <a:rPr lang="ko-KR" altLang="en-US" sz="1400" dirty="0" err="1">
                <a:solidFill>
                  <a:schemeClr val="bg2">
                    <a:lumMod val="50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아시는곳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 </a:t>
            </a:r>
            <a:r>
              <a:rPr lang="ko-KR" altLang="en-US" sz="1400" dirty="0" err="1">
                <a:solidFill>
                  <a:schemeClr val="bg2">
                    <a:lumMod val="50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없으세요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?^^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EA4FABDD-6F4D-4A24-A1F5-DFE0B3752F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0536" y="3438134"/>
            <a:ext cx="1313867" cy="147262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3EB0AEFC-4B45-4C89-A207-3571F9BF56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3042" y="4791993"/>
            <a:ext cx="1313867" cy="12240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C6E05A27-2B2B-4F20-A015-BC8EB3A96E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2278" y="2485846"/>
            <a:ext cx="1275224" cy="11880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9662E7F8-BCD9-4667-AE8A-C3FF0331DA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0342" y="1462265"/>
            <a:ext cx="1273441" cy="12240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133378B-76E7-40B5-8A75-50D55DCA4E47}"/>
              </a:ext>
            </a:extLst>
          </p:cNvPr>
          <p:cNvSpPr txBox="1"/>
          <p:nvPr/>
        </p:nvSpPr>
        <p:spPr>
          <a:xfrm>
            <a:off x="9980792" y="75578"/>
            <a:ext cx="24291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pleSDGothicNeoH00" panose="02000503000000000000" pitchFamily="2" charset="-127"/>
                <a:ea typeface="AppleSDGothicNeoH00" panose="02000503000000000000" pitchFamily="2" charset="-127"/>
              </a:rPr>
              <a:t>0</a:t>
            </a:r>
            <a:r>
              <a:rPr lang="en-US" altLang="ko-KR" sz="2400" dirty="0">
                <a:solidFill>
                  <a:schemeClr val="bg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pleSDGothicNeoH00" panose="02000503000000000000" pitchFamily="2" charset="-127"/>
                <a:ea typeface="AppleSDGothicNeoH00" panose="02000503000000000000" pitchFamily="2" charset="-127"/>
              </a:rPr>
              <a:t>4</a:t>
            </a:r>
            <a:r>
              <a:rPr lang="en-US" altLang="ko-KR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pleSDGothicNeoH00" panose="02000503000000000000" pitchFamily="2" charset="-127"/>
                <a:ea typeface="AppleSDGothicNeoH00" panose="02000503000000000000" pitchFamily="2" charset="-127"/>
              </a:rPr>
              <a:t>. </a:t>
            </a:r>
            <a:r>
              <a:rPr lang="ko-KR" alt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pleSDGothicNeoH00" panose="02000503000000000000" pitchFamily="2" charset="-127"/>
                <a:ea typeface="AppleSDGothicNeoH00" panose="02000503000000000000" pitchFamily="2" charset="-127"/>
              </a:rPr>
              <a:t>마케팅 제안 </a:t>
            </a:r>
          </a:p>
        </p:txBody>
      </p:sp>
    </p:spTree>
    <p:extLst>
      <p:ext uri="{BB962C8B-B14F-4D97-AF65-F5344CB8AC3E}">
        <p14:creationId xmlns:p14="http://schemas.microsoft.com/office/powerpoint/2010/main" val="25400255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순서도: 처리 10">
            <a:extLst>
              <a:ext uri="{FF2B5EF4-FFF2-40B4-BE49-F238E27FC236}">
                <a16:creationId xmlns:a16="http://schemas.microsoft.com/office/drawing/2014/main" id="{29EDF495-067F-40A7-9CFE-D9ECB83896EE}"/>
              </a:ext>
            </a:extLst>
          </p:cNvPr>
          <p:cNvSpPr/>
          <p:nvPr/>
        </p:nvSpPr>
        <p:spPr>
          <a:xfrm>
            <a:off x="846214" y="4290286"/>
            <a:ext cx="4578346" cy="2227045"/>
          </a:xfrm>
          <a:prstGeom prst="flowChartProcess">
            <a:avLst/>
          </a:prstGeom>
          <a:solidFill>
            <a:srgbClr val="5884E3">
              <a:alpha val="1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각 삼각형 1">
            <a:extLst>
              <a:ext uri="{FF2B5EF4-FFF2-40B4-BE49-F238E27FC236}">
                <a16:creationId xmlns:a16="http://schemas.microsoft.com/office/drawing/2014/main" id="{DCF7D296-3431-44CE-A9DE-3832B2CFADD5}"/>
              </a:ext>
            </a:extLst>
          </p:cNvPr>
          <p:cNvSpPr/>
          <p:nvPr/>
        </p:nvSpPr>
        <p:spPr>
          <a:xfrm flipH="1" flipV="1">
            <a:off x="0" y="0"/>
            <a:ext cx="12192000" cy="793963"/>
          </a:xfrm>
          <a:prstGeom prst="rtTriangle">
            <a:avLst/>
          </a:prstGeom>
          <a:solidFill>
            <a:srgbClr val="1B44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1B44A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BC34EF-6B52-4BCA-84DB-996009A5256D}"/>
              </a:ext>
            </a:extLst>
          </p:cNvPr>
          <p:cNvSpPr txBox="1"/>
          <p:nvPr/>
        </p:nvSpPr>
        <p:spPr>
          <a:xfrm>
            <a:off x="118800" y="438745"/>
            <a:ext cx="72649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AppleSDGothicNeoH00" panose="02000503000000000000" pitchFamily="2" charset="-127"/>
                <a:ea typeface="AppleSDGothicNeoH00" panose="02000503000000000000" pitchFamily="2" charset="-127"/>
              </a:rPr>
              <a:t>2. </a:t>
            </a:r>
            <a:r>
              <a:rPr lang="ko-KR" altLang="en-US" sz="3200" dirty="0">
                <a:latin typeface="AppleSDGothicNeoH00" panose="02000503000000000000" pitchFamily="2" charset="-127"/>
                <a:ea typeface="AppleSDGothicNeoH00" panose="02000503000000000000" pitchFamily="2" charset="-127"/>
              </a:rPr>
              <a:t>약점은 보완해서</a:t>
            </a:r>
            <a:r>
              <a:rPr lang="en-US" altLang="ko-KR" sz="3200" dirty="0">
                <a:latin typeface="AppleSDGothicNeoH00" panose="02000503000000000000" pitchFamily="2" charset="-127"/>
                <a:ea typeface="AppleSDGothicNeoH00" panose="02000503000000000000" pitchFamily="2" charset="-127"/>
              </a:rPr>
              <a:t>! – </a:t>
            </a:r>
            <a:r>
              <a:rPr lang="ko-KR" altLang="en-US" sz="3200" dirty="0">
                <a:latin typeface="AppleSDGothicNeoH00" panose="02000503000000000000" pitchFamily="2" charset="-127"/>
                <a:ea typeface="AppleSDGothicNeoH00" panose="02000503000000000000" pitchFamily="2" charset="-127"/>
              </a:rPr>
              <a:t> </a:t>
            </a:r>
            <a:r>
              <a:rPr lang="en-US" altLang="ko-KR" sz="3200" dirty="0">
                <a:latin typeface="AppleSDGothicNeoH00" panose="02000503000000000000" pitchFamily="2" charset="-127"/>
                <a:ea typeface="AppleSDGothicNeoH00" panose="02000503000000000000" pitchFamily="2" charset="-127"/>
              </a:rPr>
              <a:t>‘</a:t>
            </a:r>
            <a:r>
              <a:rPr lang="ko-KR" altLang="en-US" sz="3200" dirty="0">
                <a:ln>
                  <a:solidFill>
                    <a:srgbClr val="1B44A1"/>
                  </a:solidFill>
                </a:ln>
                <a:latin typeface="AppleSDGothicNeoH00" panose="02000503000000000000" pitchFamily="2" charset="-127"/>
                <a:ea typeface="AppleSDGothicNeoH00" panose="02000503000000000000" pitchFamily="2" charset="-127"/>
              </a:rPr>
              <a:t>코인</a:t>
            </a:r>
            <a:r>
              <a:rPr lang="en-US" altLang="ko-KR" sz="3200" dirty="0">
                <a:latin typeface="AppleSDGothicNeoH00" panose="02000503000000000000" pitchFamily="2" charset="-127"/>
                <a:ea typeface="AppleSDGothicNeoH00" panose="02000503000000000000" pitchFamily="2" charset="-127"/>
              </a:rPr>
              <a:t>’ </a:t>
            </a:r>
            <a:r>
              <a:rPr lang="ko-KR" altLang="en-US" sz="3200" dirty="0" err="1">
                <a:latin typeface="AppleSDGothicNeoH00" panose="02000503000000000000" pitchFamily="2" charset="-127"/>
                <a:ea typeface="AppleSDGothicNeoH00" panose="02000503000000000000" pitchFamily="2" charset="-127"/>
              </a:rPr>
              <a:t>에어드레서</a:t>
            </a:r>
            <a:endParaRPr lang="ko-KR" altLang="en-US" sz="3200" dirty="0">
              <a:latin typeface="AppleSDGothicNeoH00" panose="02000503000000000000" pitchFamily="2" charset="-127"/>
              <a:ea typeface="AppleSDGothicNeoH00" panose="02000503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6A7A53-4F2F-45C0-9D17-398B5241B1D7}"/>
              </a:ext>
            </a:extLst>
          </p:cNvPr>
          <p:cNvSpPr txBox="1"/>
          <p:nvPr/>
        </p:nvSpPr>
        <p:spPr>
          <a:xfrm>
            <a:off x="1015255" y="1438472"/>
            <a:ext cx="42402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구매자들이 구매를 </a:t>
            </a:r>
            <a:r>
              <a:rPr lang="ko-KR" altLang="en-US" sz="2800" dirty="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지연</a:t>
            </a:r>
            <a:r>
              <a:rPr lang="ko-KR" altLang="en-US" sz="2400" dirty="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하는 이유</a:t>
            </a:r>
            <a:endParaRPr lang="en-US" altLang="ko-KR" sz="2400" dirty="0"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7827D4C-9B12-4975-AEB0-0683B3486536}"/>
              </a:ext>
            </a:extLst>
          </p:cNvPr>
          <p:cNvSpPr/>
          <p:nvPr/>
        </p:nvSpPr>
        <p:spPr>
          <a:xfrm>
            <a:off x="1042017" y="4455695"/>
            <a:ext cx="421350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400" dirty="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구매자들이 원하는 제품 경험 방식</a:t>
            </a:r>
            <a:endParaRPr lang="en-US" altLang="ko-KR" sz="2400" dirty="0"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48C1A1-18B9-4055-9995-5B2C0C4EF111}"/>
              </a:ext>
            </a:extLst>
          </p:cNvPr>
          <p:cNvSpPr/>
          <p:nvPr/>
        </p:nvSpPr>
        <p:spPr>
          <a:xfrm>
            <a:off x="1692294" y="2035541"/>
            <a:ext cx="276550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5400" dirty="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높은 가격</a:t>
            </a:r>
            <a:endParaRPr lang="ko-KR" altLang="en-US" sz="20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26DDC25-992B-45F0-B168-4AD0B70D8417}"/>
              </a:ext>
            </a:extLst>
          </p:cNvPr>
          <p:cNvSpPr/>
          <p:nvPr/>
        </p:nvSpPr>
        <p:spPr>
          <a:xfrm>
            <a:off x="2391189" y="5135662"/>
            <a:ext cx="1515159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6000" dirty="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체험</a:t>
            </a:r>
            <a:endParaRPr lang="ko-KR" altLang="en-US" sz="6000" dirty="0"/>
          </a:p>
        </p:txBody>
      </p:sp>
      <p:sp>
        <p:nvSpPr>
          <p:cNvPr id="10" name="순서도: 처리 9">
            <a:extLst>
              <a:ext uri="{FF2B5EF4-FFF2-40B4-BE49-F238E27FC236}">
                <a16:creationId xmlns:a16="http://schemas.microsoft.com/office/drawing/2014/main" id="{DC0B1019-4721-40F7-BF62-40B10C75ACD3}"/>
              </a:ext>
            </a:extLst>
          </p:cNvPr>
          <p:cNvSpPr/>
          <p:nvPr/>
        </p:nvSpPr>
        <p:spPr>
          <a:xfrm>
            <a:off x="846214" y="1214506"/>
            <a:ext cx="4578346" cy="2137608"/>
          </a:xfrm>
          <a:prstGeom prst="flowChartProcess">
            <a:avLst/>
          </a:prstGeom>
          <a:solidFill>
            <a:srgbClr val="5884E3">
              <a:alpha val="1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더하기 기호 13">
            <a:extLst>
              <a:ext uri="{FF2B5EF4-FFF2-40B4-BE49-F238E27FC236}">
                <a16:creationId xmlns:a16="http://schemas.microsoft.com/office/drawing/2014/main" id="{DEA7BEC1-7256-4544-BF2F-619CAB5FE2D7}"/>
              </a:ext>
            </a:extLst>
          </p:cNvPr>
          <p:cNvSpPr/>
          <p:nvPr/>
        </p:nvSpPr>
        <p:spPr>
          <a:xfrm>
            <a:off x="5853042" y="3352114"/>
            <a:ext cx="914400" cy="914400"/>
          </a:xfrm>
          <a:prstGeom prst="mathPlus">
            <a:avLst/>
          </a:prstGeom>
          <a:solidFill>
            <a:srgbClr val="1B44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순서도: 처리 14">
            <a:extLst>
              <a:ext uri="{FF2B5EF4-FFF2-40B4-BE49-F238E27FC236}">
                <a16:creationId xmlns:a16="http://schemas.microsoft.com/office/drawing/2014/main" id="{E0211463-7F32-4F9C-929D-DD420332B043}"/>
              </a:ext>
            </a:extLst>
          </p:cNvPr>
          <p:cNvSpPr/>
          <p:nvPr/>
        </p:nvSpPr>
        <p:spPr>
          <a:xfrm>
            <a:off x="7195924" y="2583406"/>
            <a:ext cx="4578346" cy="2227045"/>
          </a:xfrm>
          <a:prstGeom prst="flowChartProcess">
            <a:avLst/>
          </a:prstGeom>
          <a:solidFill>
            <a:srgbClr val="5884E3">
              <a:alpha val="1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D791958-4867-45C3-99B2-F48DBFF02E13}"/>
              </a:ext>
            </a:extLst>
          </p:cNvPr>
          <p:cNvSpPr/>
          <p:nvPr/>
        </p:nvSpPr>
        <p:spPr>
          <a:xfrm>
            <a:off x="7313276" y="2703095"/>
            <a:ext cx="446099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400" dirty="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잠재적 구매자가 접근하기 쉬운 장소</a:t>
            </a:r>
            <a:endParaRPr lang="en-US" altLang="ko-KR" sz="2400" dirty="0"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7680E7D-592C-47FF-8AA5-1988790DB4B9}"/>
              </a:ext>
            </a:extLst>
          </p:cNvPr>
          <p:cNvSpPr/>
          <p:nvPr/>
        </p:nvSpPr>
        <p:spPr>
          <a:xfrm>
            <a:off x="7563591" y="3383062"/>
            <a:ext cx="3712876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6000" dirty="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코인 빨래방</a:t>
            </a:r>
            <a:endParaRPr lang="ko-KR" altLang="en-US" sz="60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A2D718F-99C2-4C39-91A2-265BCD22A19A}"/>
              </a:ext>
            </a:extLst>
          </p:cNvPr>
          <p:cNvSpPr txBox="1"/>
          <p:nvPr/>
        </p:nvSpPr>
        <p:spPr>
          <a:xfrm>
            <a:off x="9980792" y="75578"/>
            <a:ext cx="24291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pleSDGothicNeoH00" panose="02000503000000000000" pitchFamily="2" charset="-127"/>
                <a:ea typeface="AppleSDGothicNeoH00" panose="02000503000000000000" pitchFamily="2" charset="-127"/>
              </a:rPr>
              <a:t>0</a:t>
            </a:r>
            <a:r>
              <a:rPr lang="en-US" altLang="ko-KR" sz="2400" dirty="0">
                <a:solidFill>
                  <a:schemeClr val="bg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pleSDGothicNeoH00" panose="02000503000000000000" pitchFamily="2" charset="-127"/>
                <a:ea typeface="AppleSDGothicNeoH00" panose="02000503000000000000" pitchFamily="2" charset="-127"/>
              </a:rPr>
              <a:t>4</a:t>
            </a:r>
            <a:r>
              <a:rPr lang="en-US" altLang="ko-KR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pleSDGothicNeoH00" panose="02000503000000000000" pitchFamily="2" charset="-127"/>
                <a:ea typeface="AppleSDGothicNeoH00" panose="02000503000000000000" pitchFamily="2" charset="-127"/>
              </a:rPr>
              <a:t>. </a:t>
            </a:r>
            <a:r>
              <a:rPr lang="ko-KR" alt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pleSDGothicNeoH00" panose="02000503000000000000" pitchFamily="2" charset="-127"/>
                <a:ea typeface="AppleSDGothicNeoH00" panose="02000503000000000000" pitchFamily="2" charset="-127"/>
              </a:rPr>
              <a:t>마케팅 제안 </a:t>
            </a:r>
          </a:p>
        </p:txBody>
      </p:sp>
    </p:spTree>
    <p:extLst>
      <p:ext uri="{BB962C8B-B14F-4D97-AF65-F5344CB8AC3E}">
        <p14:creationId xmlns:p14="http://schemas.microsoft.com/office/powerpoint/2010/main" val="3280493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33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98C4520-10A8-45CA-9F9C-9252E516A79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0000"/>
          </a:blip>
          <a:srcRect r="1938"/>
          <a:stretch/>
        </p:blipFill>
        <p:spPr>
          <a:xfrm>
            <a:off x="0" y="92672"/>
            <a:ext cx="12192000" cy="6756498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F39FA6D0-9663-4D46-88C1-E10FB6856868}"/>
              </a:ext>
            </a:extLst>
          </p:cNvPr>
          <p:cNvSpPr/>
          <p:nvPr/>
        </p:nvSpPr>
        <p:spPr>
          <a:xfrm>
            <a:off x="4945380" y="2004060"/>
            <a:ext cx="4472940" cy="2339340"/>
          </a:xfrm>
          <a:prstGeom prst="rect">
            <a:avLst/>
          </a:prstGeom>
          <a:solidFill>
            <a:srgbClr val="EAE8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700583AB-4307-467F-A56C-89991EB9720E}"/>
              </a:ext>
            </a:extLst>
          </p:cNvPr>
          <p:cNvSpPr/>
          <p:nvPr/>
        </p:nvSpPr>
        <p:spPr>
          <a:xfrm>
            <a:off x="2476500" y="2080260"/>
            <a:ext cx="7757160" cy="3512820"/>
          </a:xfrm>
          <a:prstGeom prst="rect">
            <a:avLst/>
          </a:prstGeom>
          <a:gradFill flip="none" rotWithShape="1">
            <a:gsLst>
              <a:gs pos="6000">
                <a:srgbClr val="E3E0DF"/>
              </a:gs>
              <a:gs pos="62000">
                <a:srgbClr val="A28774">
                  <a:alpha val="24000"/>
                </a:srgbClr>
              </a:gs>
              <a:gs pos="100000">
                <a:srgbClr val="B7B4B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pic>
        <p:nvPicPr>
          <p:cNvPr id="28" name="그림 27" descr="텍스트이(가) 표시된 사진&#10;&#10;자동 생성된 설명">
            <a:extLst>
              <a:ext uri="{FF2B5EF4-FFF2-40B4-BE49-F238E27FC236}">
                <a16:creationId xmlns:a16="http://schemas.microsoft.com/office/drawing/2014/main" id="{AF5A2B5F-208E-4957-B427-1B245F63F10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2342" y="3167289"/>
            <a:ext cx="901799" cy="914501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A7D1FB30-FDB4-4DB0-8962-31B83172B372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0353" y="3097432"/>
            <a:ext cx="965306" cy="939904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1C215FB4-BCA3-44EF-B4BA-AC03DCCA21E5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0453" y="3052977"/>
            <a:ext cx="1066918" cy="1028813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098BAC0B-477F-4E68-91E8-74F860F872CF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1236" y="3008523"/>
            <a:ext cx="901799" cy="1028813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4E8246D2-9518-45E5-95FF-7358304C966B}"/>
              </a:ext>
            </a:extLst>
          </p:cNvPr>
          <p:cNvSpPr txBox="1"/>
          <p:nvPr/>
        </p:nvSpPr>
        <p:spPr>
          <a:xfrm>
            <a:off x="4087087" y="4258203"/>
            <a:ext cx="11331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건조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3010280-EA11-4BC8-9B22-0B17BF7B6ACA}"/>
              </a:ext>
            </a:extLst>
          </p:cNvPr>
          <p:cNvSpPr txBox="1"/>
          <p:nvPr/>
        </p:nvSpPr>
        <p:spPr>
          <a:xfrm>
            <a:off x="5355817" y="4224138"/>
            <a:ext cx="11331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스팀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8303ABD-8C08-4087-9C0E-40D81BAB2374}"/>
              </a:ext>
            </a:extLst>
          </p:cNvPr>
          <p:cNvSpPr txBox="1"/>
          <p:nvPr/>
        </p:nvSpPr>
        <p:spPr>
          <a:xfrm>
            <a:off x="6597953" y="4212933"/>
            <a:ext cx="11331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향균</a:t>
            </a:r>
            <a:endParaRPr lang="ko-KR" alt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3106A42-62C9-4DA0-8286-750CD12A5B3C}"/>
              </a:ext>
            </a:extLst>
          </p:cNvPr>
          <p:cNvSpPr txBox="1"/>
          <p:nvPr/>
        </p:nvSpPr>
        <p:spPr>
          <a:xfrm>
            <a:off x="7894638" y="4212933"/>
            <a:ext cx="11331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제습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378EFD6-D9D4-4E62-AB4F-CF600E5733C9}"/>
              </a:ext>
            </a:extLst>
          </p:cNvPr>
          <p:cNvSpPr txBox="1"/>
          <p:nvPr/>
        </p:nvSpPr>
        <p:spPr>
          <a:xfrm>
            <a:off x="468967" y="467293"/>
            <a:ext cx="29538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AppleSDGothicNeoH00" panose="02000503000000000000" pitchFamily="2" charset="-127"/>
                <a:ea typeface="AppleSDGothicNeoH00" panose="02000503000000000000" pitchFamily="2" charset="-127"/>
              </a:rPr>
              <a:t>1. </a:t>
            </a:r>
            <a:r>
              <a:rPr lang="ko-KR" altLang="en-US" sz="3200" dirty="0" err="1">
                <a:latin typeface="AppleSDGothicNeoH00" panose="02000503000000000000" pitchFamily="2" charset="-127"/>
                <a:ea typeface="AppleSDGothicNeoH00" panose="02000503000000000000" pitchFamily="2" charset="-127"/>
              </a:rPr>
              <a:t>에어드레서란</a:t>
            </a:r>
            <a:r>
              <a:rPr lang="en-US" altLang="ko-KR" sz="3200" dirty="0">
                <a:latin typeface="AppleSDGothicNeoH00" panose="02000503000000000000" pitchFamily="2" charset="-127"/>
                <a:ea typeface="AppleSDGothicNeoH00" panose="02000503000000000000" pitchFamily="2" charset="-127"/>
              </a:rPr>
              <a:t>?</a:t>
            </a:r>
            <a:endParaRPr lang="ko-KR" altLang="en-US" sz="3200" dirty="0">
              <a:latin typeface="AppleSDGothicNeoH00" panose="02000503000000000000" pitchFamily="2" charset="-127"/>
              <a:ea typeface="AppleSDGothicNeoH00" panose="02000503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882F886-54FA-4F4B-B8C8-0DFE3D8A4B01}"/>
              </a:ext>
            </a:extLst>
          </p:cNvPr>
          <p:cNvSpPr/>
          <p:nvPr/>
        </p:nvSpPr>
        <p:spPr>
          <a:xfrm>
            <a:off x="0" y="0"/>
            <a:ext cx="735227" cy="116532"/>
          </a:xfrm>
          <a:prstGeom prst="rect">
            <a:avLst/>
          </a:prstGeom>
          <a:solidFill>
            <a:srgbClr val="BDBA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각 삼각형 15">
            <a:extLst>
              <a:ext uri="{FF2B5EF4-FFF2-40B4-BE49-F238E27FC236}">
                <a16:creationId xmlns:a16="http://schemas.microsoft.com/office/drawing/2014/main" id="{E6FB361F-754C-4C95-A1FF-5E6C528FF0CD}"/>
              </a:ext>
            </a:extLst>
          </p:cNvPr>
          <p:cNvSpPr/>
          <p:nvPr/>
        </p:nvSpPr>
        <p:spPr>
          <a:xfrm flipH="1" flipV="1">
            <a:off x="0" y="0"/>
            <a:ext cx="12192000" cy="793963"/>
          </a:xfrm>
          <a:prstGeom prst="rtTriangle">
            <a:avLst/>
          </a:prstGeom>
          <a:solidFill>
            <a:srgbClr val="DAE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5198A1A-C965-4688-8F40-D1BF9193D3D5}"/>
              </a:ext>
            </a:extLst>
          </p:cNvPr>
          <p:cNvSpPr txBox="1"/>
          <p:nvPr/>
        </p:nvSpPr>
        <p:spPr>
          <a:xfrm>
            <a:off x="10233660" y="58266"/>
            <a:ext cx="24291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pleSDGothicNeoH00" panose="02000503000000000000" pitchFamily="2" charset="-127"/>
                <a:ea typeface="AppleSDGothicNeoH00" panose="02000503000000000000" pitchFamily="2" charset="-127"/>
              </a:rPr>
              <a:t>0</a:t>
            </a:r>
            <a:r>
              <a:rPr lang="en-US" altLang="ko-KR" sz="2400" dirty="0">
                <a:solidFill>
                  <a:schemeClr val="bg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pleSDGothicNeoH00" panose="02000503000000000000" pitchFamily="2" charset="-127"/>
                <a:ea typeface="AppleSDGothicNeoH00" panose="02000503000000000000" pitchFamily="2" charset="-127"/>
              </a:rPr>
              <a:t>1</a:t>
            </a:r>
            <a:r>
              <a:rPr lang="en-US" altLang="ko-KR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pleSDGothicNeoH00" panose="02000503000000000000" pitchFamily="2" charset="-127"/>
                <a:ea typeface="AppleSDGothicNeoH00" panose="02000503000000000000" pitchFamily="2" charset="-127"/>
              </a:rPr>
              <a:t>. </a:t>
            </a:r>
            <a:r>
              <a:rPr lang="ko-KR" alt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pleSDGothicNeoH00" panose="02000503000000000000" pitchFamily="2" charset="-127"/>
                <a:ea typeface="AppleSDGothicNeoH00" panose="02000503000000000000" pitchFamily="2" charset="-127"/>
              </a:rPr>
              <a:t>제품 소개 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5D11EBB-CDB0-40F7-B4B1-DF60E1CA45ED}"/>
              </a:ext>
            </a:extLst>
          </p:cNvPr>
          <p:cNvSpPr/>
          <p:nvPr/>
        </p:nvSpPr>
        <p:spPr>
          <a:xfrm>
            <a:off x="468967" y="467293"/>
            <a:ext cx="2848822" cy="584775"/>
          </a:xfrm>
          <a:prstGeom prst="rect">
            <a:avLst/>
          </a:prstGeom>
          <a:solidFill>
            <a:srgbClr val="BDBAB8">
              <a:alpha val="2705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Picture 2" descr="Image result for samsung logo">
            <a:extLst>
              <a:ext uri="{FF2B5EF4-FFF2-40B4-BE49-F238E27FC236}">
                <a16:creationId xmlns:a16="http://schemas.microsoft.com/office/drawing/2014/main" id="{CA3A94A3-59FB-4A9E-94A2-85C27D3E9C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3092" y="5989201"/>
            <a:ext cx="1677513" cy="1105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직각 삼각형 19">
            <a:extLst>
              <a:ext uri="{FF2B5EF4-FFF2-40B4-BE49-F238E27FC236}">
                <a16:creationId xmlns:a16="http://schemas.microsoft.com/office/drawing/2014/main" id="{56CDB4A9-36CD-46EF-9D35-1E815E61E60B}"/>
              </a:ext>
            </a:extLst>
          </p:cNvPr>
          <p:cNvSpPr/>
          <p:nvPr/>
        </p:nvSpPr>
        <p:spPr>
          <a:xfrm flipV="1">
            <a:off x="0" y="0"/>
            <a:ext cx="12192000" cy="336150"/>
          </a:xfrm>
          <a:prstGeom prst="rtTriangle">
            <a:avLst/>
          </a:prstGeom>
          <a:solidFill>
            <a:srgbClr val="5884E3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589901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직사각형 32">
            <a:extLst>
              <a:ext uri="{FF2B5EF4-FFF2-40B4-BE49-F238E27FC236}">
                <a16:creationId xmlns:a16="http://schemas.microsoft.com/office/drawing/2014/main" id="{7AAD5927-39E0-4945-BBD0-C75F54D1F07A}"/>
              </a:ext>
            </a:extLst>
          </p:cNvPr>
          <p:cNvSpPr/>
          <p:nvPr/>
        </p:nvSpPr>
        <p:spPr>
          <a:xfrm>
            <a:off x="3116762" y="5607865"/>
            <a:ext cx="6624398" cy="943068"/>
          </a:xfrm>
          <a:prstGeom prst="rect">
            <a:avLst/>
          </a:prstGeom>
          <a:solidFill>
            <a:srgbClr val="A2BAF0">
              <a:alpha val="70000"/>
            </a:srgbClr>
          </a:solidFill>
          <a:ln>
            <a:noFill/>
          </a:ln>
          <a:effectLst>
            <a:outerShdw blurRad="279400" dist="76200" dir="1560000" sx="104000" sy="104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8" name="직각 삼각형 7">
            <a:extLst>
              <a:ext uri="{FF2B5EF4-FFF2-40B4-BE49-F238E27FC236}">
                <a16:creationId xmlns:a16="http://schemas.microsoft.com/office/drawing/2014/main" id="{AAF16A6A-AC7B-4463-ADB3-BAA8EC6FADE3}"/>
              </a:ext>
            </a:extLst>
          </p:cNvPr>
          <p:cNvSpPr/>
          <p:nvPr/>
        </p:nvSpPr>
        <p:spPr>
          <a:xfrm flipH="1" flipV="1">
            <a:off x="0" y="-27674"/>
            <a:ext cx="12192000" cy="793963"/>
          </a:xfrm>
          <a:prstGeom prst="rtTriangle">
            <a:avLst/>
          </a:prstGeom>
          <a:solidFill>
            <a:srgbClr val="1B44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1B44A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5B00EC-1C9C-486A-A4D2-5A7BD4D816FA}"/>
              </a:ext>
            </a:extLst>
          </p:cNvPr>
          <p:cNvSpPr txBox="1"/>
          <p:nvPr/>
        </p:nvSpPr>
        <p:spPr>
          <a:xfrm>
            <a:off x="118800" y="438745"/>
            <a:ext cx="72649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AppleSDGothicNeoH00" panose="02000503000000000000" pitchFamily="2" charset="-127"/>
                <a:ea typeface="AppleSDGothicNeoH00" panose="02000503000000000000" pitchFamily="2" charset="-127"/>
              </a:rPr>
              <a:t>2. </a:t>
            </a:r>
            <a:r>
              <a:rPr lang="ko-KR" altLang="en-US" sz="3200" dirty="0">
                <a:latin typeface="AppleSDGothicNeoH00" panose="02000503000000000000" pitchFamily="2" charset="-127"/>
                <a:ea typeface="AppleSDGothicNeoH00" panose="02000503000000000000" pitchFamily="2" charset="-127"/>
              </a:rPr>
              <a:t>약점은 보완해서</a:t>
            </a:r>
            <a:r>
              <a:rPr lang="en-US" altLang="ko-KR" sz="3200" dirty="0">
                <a:latin typeface="AppleSDGothicNeoH00" panose="02000503000000000000" pitchFamily="2" charset="-127"/>
                <a:ea typeface="AppleSDGothicNeoH00" panose="02000503000000000000" pitchFamily="2" charset="-127"/>
              </a:rPr>
              <a:t>! – </a:t>
            </a:r>
            <a:r>
              <a:rPr lang="ko-KR" altLang="en-US" sz="3200" dirty="0">
                <a:latin typeface="AppleSDGothicNeoH00" panose="02000503000000000000" pitchFamily="2" charset="-127"/>
                <a:ea typeface="AppleSDGothicNeoH00" panose="02000503000000000000" pitchFamily="2" charset="-127"/>
              </a:rPr>
              <a:t> </a:t>
            </a:r>
            <a:r>
              <a:rPr lang="en-US" altLang="ko-KR" sz="3200" dirty="0">
                <a:latin typeface="AppleSDGothicNeoH00" panose="02000503000000000000" pitchFamily="2" charset="-127"/>
                <a:ea typeface="AppleSDGothicNeoH00" panose="02000503000000000000" pitchFamily="2" charset="-127"/>
              </a:rPr>
              <a:t>‘</a:t>
            </a:r>
            <a:r>
              <a:rPr lang="ko-KR" altLang="en-US" sz="3200" dirty="0">
                <a:ln>
                  <a:solidFill>
                    <a:srgbClr val="1B44A1"/>
                  </a:solidFill>
                </a:ln>
                <a:latin typeface="AppleSDGothicNeoH00" panose="02000503000000000000" pitchFamily="2" charset="-127"/>
                <a:ea typeface="AppleSDGothicNeoH00" panose="02000503000000000000" pitchFamily="2" charset="-127"/>
              </a:rPr>
              <a:t>코인</a:t>
            </a:r>
            <a:r>
              <a:rPr lang="en-US" altLang="ko-KR" sz="3200" dirty="0">
                <a:latin typeface="AppleSDGothicNeoH00" panose="02000503000000000000" pitchFamily="2" charset="-127"/>
                <a:ea typeface="AppleSDGothicNeoH00" panose="02000503000000000000" pitchFamily="2" charset="-127"/>
              </a:rPr>
              <a:t>’ </a:t>
            </a:r>
            <a:r>
              <a:rPr lang="ko-KR" altLang="en-US" sz="3200" dirty="0" err="1">
                <a:latin typeface="AppleSDGothicNeoH00" panose="02000503000000000000" pitchFamily="2" charset="-127"/>
                <a:ea typeface="AppleSDGothicNeoH00" panose="02000503000000000000" pitchFamily="2" charset="-127"/>
              </a:rPr>
              <a:t>에어드레서</a:t>
            </a:r>
            <a:endParaRPr lang="ko-KR" altLang="en-US" sz="3200" dirty="0">
              <a:latin typeface="AppleSDGothicNeoH00" panose="02000503000000000000" pitchFamily="2" charset="-127"/>
              <a:ea typeface="AppleSDGothicNeoH00" panose="02000503000000000000" pitchFamily="2" charset="-127"/>
            </a:endParaRPr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id="{DEB4D84E-3ADB-45B1-98F4-484D6B74DB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2293" y="1908286"/>
            <a:ext cx="3636019" cy="33093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9" name="타원 48">
            <a:extLst>
              <a:ext uri="{FF2B5EF4-FFF2-40B4-BE49-F238E27FC236}">
                <a16:creationId xmlns:a16="http://schemas.microsoft.com/office/drawing/2014/main" id="{DDFCB446-7FEC-463A-BD00-F586F9FD1951}"/>
              </a:ext>
            </a:extLst>
          </p:cNvPr>
          <p:cNvSpPr/>
          <p:nvPr/>
        </p:nvSpPr>
        <p:spPr>
          <a:xfrm>
            <a:off x="3961272" y="2331211"/>
            <a:ext cx="744471" cy="1145304"/>
          </a:xfrm>
          <a:prstGeom prst="ellipse">
            <a:avLst/>
          </a:prstGeom>
          <a:noFill/>
          <a:ln w="53975">
            <a:solidFill>
              <a:srgbClr val="FF0000"/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102B9BAF-DA94-4D8C-8EF8-D20326B917B9}"/>
              </a:ext>
            </a:extLst>
          </p:cNvPr>
          <p:cNvGrpSpPr/>
          <p:nvPr/>
        </p:nvGrpSpPr>
        <p:grpSpPr>
          <a:xfrm>
            <a:off x="7343559" y="1827931"/>
            <a:ext cx="3553041" cy="3470051"/>
            <a:chOff x="6096000" y="422275"/>
            <a:chExt cx="4927600" cy="4787900"/>
          </a:xfrm>
        </p:grpSpPr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81DCD39A-E99E-4AF2-BEE3-EE2A227A8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0" y="422275"/>
              <a:ext cx="4927600" cy="47879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C3834149-71D6-474C-A86F-101EC86525E6}"/>
                </a:ext>
              </a:extLst>
            </p:cNvPr>
            <p:cNvSpPr/>
            <p:nvPr/>
          </p:nvSpPr>
          <p:spPr>
            <a:xfrm rot="2012217">
              <a:off x="9135474" y="1580207"/>
              <a:ext cx="788541" cy="1779048"/>
            </a:xfrm>
            <a:prstGeom prst="ellipse">
              <a:avLst/>
            </a:prstGeom>
            <a:noFill/>
            <a:ln w="53975">
              <a:solidFill>
                <a:srgbClr val="FF0000"/>
              </a:solidFill>
              <a:prstDash val="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CDF69075-E808-4A37-92E9-81E7F4961115}"/>
              </a:ext>
            </a:extLst>
          </p:cNvPr>
          <p:cNvSpPr txBox="1"/>
          <p:nvPr/>
        </p:nvSpPr>
        <p:spPr>
          <a:xfrm>
            <a:off x="2059759" y="5250837"/>
            <a:ext cx="37190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출처</a:t>
            </a:r>
            <a:r>
              <a:rPr kumimoji="1" lang="en-US" altLang="ko-KR" sz="12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:</a:t>
            </a:r>
            <a:r>
              <a:rPr kumimoji="1" lang="ko-KR" altLang="en-US" sz="12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 </a:t>
            </a:r>
            <a:r>
              <a:rPr kumimoji="1" lang="ko-KR" altLang="en-US" sz="1200" dirty="0" err="1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공공데이터</a:t>
            </a:r>
            <a:r>
              <a:rPr kumimoji="1" lang="en-US" altLang="ko-KR" sz="12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_</a:t>
            </a:r>
            <a:r>
              <a:rPr kumimoji="1" lang="ko-KR" altLang="en-US" sz="12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소상공인시장진흥공단</a:t>
            </a:r>
            <a:r>
              <a:rPr kumimoji="1" lang="en-US" altLang="ko-KR" sz="12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_</a:t>
            </a:r>
            <a:r>
              <a:rPr kumimoji="1" lang="ko-KR" altLang="en-US" sz="12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상가업소정보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C0D6930-60B9-4695-9152-EF356A165B0A}"/>
              </a:ext>
            </a:extLst>
          </p:cNvPr>
          <p:cNvSpPr txBox="1"/>
          <p:nvPr/>
        </p:nvSpPr>
        <p:spPr>
          <a:xfrm>
            <a:off x="9223507" y="5213484"/>
            <a:ext cx="18174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출처</a:t>
            </a:r>
            <a:r>
              <a:rPr kumimoji="1" lang="en-US" altLang="ko-KR" sz="12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:</a:t>
            </a:r>
            <a:r>
              <a:rPr kumimoji="1" lang="ko-KR" altLang="en-US" sz="12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 통계청</a:t>
            </a:r>
            <a:r>
              <a:rPr kumimoji="1" lang="en-US" altLang="ko-KR" sz="12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_</a:t>
            </a:r>
            <a:r>
              <a:rPr kumimoji="1" lang="ko-KR" altLang="en-US" sz="1200" dirty="0" err="1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인구데이터</a:t>
            </a:r>
            <a:endParaRPr kumimoji="1" lang="ko-KR" altLang="en-US" sz="1200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22" name="평행 사변형 21">
            <a:extLst>
              <a:ext uri="{FF2B5EF4-FFF2-40B4-BE49-F238E27FC236}">
                <a16:creationId xmlns:a16="http://schemas.microsoft.com/office/drawing/2014/main" id="{1408A42D-6E6B-4566-9026-A0958DE9EB1E}"/>
              </a:ext>
            </a:extLst>
          </p:cNvPr>
          <p:cNvSpPr/>
          <p:nvPr/>
        </p:nvSpPr>
        <p:spPr>
          <a:xfrm>
            <a:off x="2089745" y="1420203"/>
            <a:ext cx="3281114" cy="390990"/>
          </a:xfrm>
          <a:prstGeom prst="parallelogram">
            <a:avLst/>
          </a:prstGeom>
          <a:solidFill>
            <a:schemeClr val="accent5">
              <a:lumMod val="60000"/>
              <a:lumOff val="40000"/>
              <a:alpha val="4392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69B2286-B324-4853-B52E-CA976BDCD972}"/>
              </a:ext>
            </a:extLst>
          </p:cNvPr>
          <p:cNvSpPr txBox="1"/>
          <p:nvPr/>
        </p:nvSpPr>
        <p:spPr>
          <a:xfrm>
            <a:off x="2430908" y="1411083"/>
            <a:ext cx="25987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서울시 코인 빨래방 분포</a:t>
            </a:r>
          </a:p>
        </p:txBody>
      </p:sp>
      <p:sp>
        <p:nvSpPr>
          <p:cNvPr id="26" name="평행 사변형 25">
            <a:extLst>
              <a:ext uri="{FF2B5EF4-FFF2-40B4-BE49-F238E27FC236}">
                <a16:creationId xmlns:a16="http://schemas.microsoft.com/office/drawing/2014/main" id="{EE3EF464-98E9-46B9-B170-F478053B6DC1}"/>
              </a:ext>
            </a:extLst>
          </p:cNvPr>
          <p:cNvSpPr/>
          <p:nvPr/>
        </p:nvSpPr>
        <p:spPr>
          <a:xfrm>
            <a:off x="7230886" y="1316272"/>
            <a:ext cx="3665714" cy="390990"/>
          </a:xfrm>
          <a:prstGeom prst="parallelogram">
            <a:avLst/>
          </a:prstGeom>
          <a:solidFill>
            <a:schemeClr val="accent5">
              <a:lumMod val="60000"/>
              <a:lumOff val="40000"/>
              <a:alpha val="4392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C7C7329-E4C3-4B81-9EBD-A180288963ED}"/>
              </a:ext>
            </a:extLst>
          </p:cNvPr>
          <p:cNvSpPr txBox="1"/>
          <p:nvPr/>
        </p:nvSpPr>
        <p:spPr>
          <a:xfrm>
            <a:off x="7282851" y="1322625"/>
            <a:ext cx="35509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서울시 잠재적 구매자 거주지 분포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68ACF34-6E2C-4C76-B1D0-4749C81EE71B}"/>
              </a:ext>
            </a:extLst>
          </p:cNvPr>
          <p:cNvSpPr txBox="1"/>
          <p:nvPr/>
        </p:nvSpPr>
        <p:spPr>
          <a:xfrm>
            <a:off x="7406039" y="1945313"/>
            <a:ext cx="18174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2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25~39</a:t>
            </a:r>
            <a:r>
              <a:rPr kumimoji="1" lang="ko-KR" altLang="en-US" sz="12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세 거주 분포도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C3422AB-19D1-4014-9610-E21E2EF92D3F}"/>
              </a:ext>
            </a:extLst>
          </p:cNvPr>
          <p:cNvSpPr txBox="1"/>
          <p:nvPr/>
        </p:nvSpPr>
        <p:spPr>
          <a:xfrm>
            <a:off x="3306301" y="5671669"/>
            <a:ext cx="60800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0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서울시 코인 빨래방 분포와 </a:t>
            </a:r>
            <a:r>
              <a:rPr kumimoji="1" lang="en-US" altLang="ko-KR" sz="20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20~30</a:t>
            </a:r>
            <a:r>
              <a:rPr kumimoji="1" lang="ko-KR" altLang="en-US" sz="20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대 분포가 공통적으로</a:t>
            </a:r>
            <a:endParaRPr kumimoji="1" lang="en-US" altLang="ko-KR" sz="20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algn="ctr"/>
            <a:r>
              <a:rPr kumimoji="1" lang="ko-KR" altLang="en-US" sz="2000" dirty="0">
                <a:solidFill>
                  <a:srgbClr val="1B44A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성동구</a:t>
            </a:r>
            <a:r>
              <a:rPr kumimoji="1" lang="ko-KR" altLang="en-US" sz="20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kumimoji="1" lang="en-US" altLang="ko-KR" sz="20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/</a:t>
            </a:r>
            <a:r>
              <a:rPr kumimoji="1" lang="ko-KR" altLang="en-US" sz="20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kumimoji="1" lang="ko-KR" altLang="en-US" sz="2000" dirty="0">
                <a:solidFill>
                  <a:srgbClr val="1B44A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동대문구</a:t>
            </a:r>
            <a:r>
              <a:rPr kumimoji="1" lang="ko-KR" altLang="en-US" sz="20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kumimoji="1" lang="en-US" altLang="ko-KR" sz="20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/</a:t>
            </a:r>
            <a:r>
              <a:rPr kumimoji="1" lang="ko-KR" altLang="en-US" sz="2000" dirty="0">
                <a:solidFill>
                  <a:srgbClr val="1B44A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중랑구</a:t>
            </a:r>
            <a:r>
              <a:rPr kumimoji="1" lang="ko-KR" altLang="en-US" sz="20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가  겹치므로 이 지역에 시범 시행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D3E1242-C584-4551-A84B-15919B618A2F}"/>
              </a:ext>
            </a:extLst>
          </p:cNvPr>
          <p:cNvSpPr txBox="1"/>
          <p:nvPr/>
        </p:nvSpPr>
        <p:spPr>
          <a:xfrm>
            <a:off x="9980792" y="75578"/>
            <a:ext cx="24291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pleSDGothicNeoH00" panose="02000503000000000000" pitchFamily="2" charset="-127"/>
                <a:ea typeface="AppleSDGothicNeoH00" panose="02000503000000000000" pitchFamily="2" charset="-127"/>
              </a:rPr>
              <a:t>0</a:t>
            </a:r>
            <a:r>
              <a:rPr lang="en-US" altLang="ko-KR" sz="2400" dirty="0">
                <a:solidFill>
                  <a:schemeClr val="bg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pleSDGothicNeoH00" panose="02000503000000000000" pitchFamily="2" charset="-127"/>
                <a:ea typeface="AppleSDGothicNeoH00" panose="02000503000000000000" pitchFamily="2" charset="-127"/>
              </a:rPr>
              <a:t>4</a:t>
            </a:r>
            <a:r>
              <a:rPr lang="en-US" altLang="ko-KR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pleSDGothicNeoH00" panose="02000503000000000000" pitchFamily="2" charset="-127"/>
                <a:ea typeface="AppleSDGothicNeoH00" panose="02000503000000000000" pitchFamily="2" charset="-127"/>
              </a:rPr>
              <a:t>. </a:t>
            </a:r>
            <a:r>
              <a:rPr lang="ko-KR" alt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pleSDGothicNeoH00" panose="02000503000000000000" pitchFamily="2" charset="-127"/>
                <a:ea typeface="AppleSDGothicNeoH00" panose="02000503000000000000" pitchFamily="2" charset="-127"/>
              </a:rPr>
              <a:t>마케팅 제안 </a:t>
            </a:r>
          </a:p>
        </p:txBody>
      </p:sp>
    </p:spTree>
    <p:extLst>
      <p:ext uri="{BB962C8B-B14F-4D97-AF65-F5344CB8AC3E}">
        <p14:creationId xmlns:p14="http://schemas.microsoft.com/office/powerpoint/2010/main" val="89352865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AF128E7F-BF32-4085-B16C-9AD812E0401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1879" y="210503"/>
            <a:ext cx="11888242" cy="6436995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FDA4CC41-B7C8-4BA5-AEF0-7AFB97350436}"/>
              </a:ext>
            </a:extLst>
          </p:cNvPr>
          <p:cNvSpPr/>
          <p:nvPr/>
        </p:nvSpPr>
        <p:spPr>
          <a:xfrm>
            <a:off x="222964" y="278131"/>
            <a:ext cx="2428796" cy="537209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래픽 15">
            <a:extLst>
              <a:ext uri="{FF2B5EF4-FFF2-40B4-BE49-F238E27FC236}">
                <a16:creationId xmlns:a16="http://schemas.microsoft.com/office/drawing/2014/main" id="{7ADD841B-ADAB-4646-8792-2D66EE6BC6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76337" y="4485111"/>
            <a:ext cx="1282793" cy="1282793"/>
          </a:xfrm>
          <a:prstGeom prst="rect">
            <a:avLst/>
          </a:prstGeom>
        </p:spPr>
      </p:pic>
      <p:pic>
        <p:nvPicPr>
          <p:cNvPr id="17" name="그래픽 16">
            <a:extLst>
              <a:ext uri="{FF2B5EF4-FFF2-40B4-BE49-F238E27FC236}">
                <a16:creationId xmlns:a16="http://schemas.microsoft.com/office/drawing/2014/main" id="{559FF21E-2A67-427D-A14C-BB9AD7ADC3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590330" y="4979879"/>
            <a:ext cx="1554959" cy="1554959"/>
          </a:xfrm>
          <a:prstGeom prst="rect">
            <a:avLst/>
          </a:prstGeom>
        </p:spPr>
      </p:pic>
      <p:pic>
        <p:nvPicPr>
          <p:cNvPr id="18" name="그래픽 17">
            <a:extLst>
              <a:ext uri="{FF2B5EF4-FFF2-40B4-BE49-F238E27FC236}">
                <a16:creationId xmlns:a16="http://schemas.microsoft.com/office/drawing/2014/main" id="{B2194B1F-653D-4D44-BD08-3E86672838C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859293" y="328251"/>
            <a:ext cx="1403450" cy="1403450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3F92D8BC-52B8-4E65-A482-5FD92381652D}"/>
              </a:ext>
            </a:extLst>
          </p:cNvPr>
          <p:cNvSpPr/>
          <p:nvPr/>
        </p:nvSpPr>
        <p:spPr>
          <a:xfrm>
            <a:off x="4140670" y="979074"/>
            <a:ext cx="3640854" cy="5156692"/>
          </a:xfrm>
          <a:prstGeom prst="rect">
            <a:avLst/>
          </a:prstGeom>
          <a:solidFill>
            <a:schemeClr val="bg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C067999-F046-40BE-9918-687D167FD15F}"/>
              </a:ext>
            </a:extLst>
          </p:cNvPr>
          <p:cNvSpPr/>
          <p:nvPr/>
        </p:nvSpPr>
        <p:spPr>
          <a:xfrm>
            <a:off x="4076601" y="938486"/>
            <a:ext cx="3746455" cy="5197280"/>
          </a:xfrm>
          <a:prstGeom prst="rect">
            <a:avLst/>
          </a:prstGeom>
          <a:noFill/>
          <a:ln w="762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래픽 20">
            <a:extLst>
              <a:ext uri="{FF2B5EF4-FFF2-40B4-BE49-F238E27FC236}">
                <a16:creationId xmlns:a16="http://schemas.microsoft.com/office/drawing/2014/main" id="{F19CBF9B-4376-4AEE-93F1-C7374E86E4B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426287" y="4903477"/>
            <a:ext cx="223031" cy="223031"/>
          </a:xfrm>
          <a:prstGeom prst="rect">
            <a:avLst/>
          </a:prstGeom>
        </p:spPr>
      </p:pic>
      <p:pic>
        <p:nvPicPr>
          <p:cNvPr id="22" name="그래픽 21">
            <a:extLst>
              <a:ext uri="{FF2B5EF4-FFF2-40B4-BE49-F238E27FC236}">
                <a16:creationId xmlns:a16="http://schemas.microsoft.com/office/drawing/2014/main" id="{E7517163-F676-4AD6-8925-A820D370F99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490474" y="5431588"/>
            <a:ext cx="1103250" cy="1103250"/>
          </a:xfrm>
          <a:prstGeom prst="rect">
            <a:avLst/>
          </a:prstGeom>
        </p:spPr>
      </p:pic>
      <p:pic>
        <p:nvPicPr>
          <p:cNvPr id="23" name="그래픽 22">
            <a:extLst>
              <a:ext uri="{FF2B5EF4-FFF2-40B4-BE49-F238E27FC236}">
                <a16:creationId xmlns:a16="http://schemas.microsoft.com/office/drawing/2014/main" id="{14327960-4E55-4393-8F20-6F45C5841D7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639998" y="3108764"/>
            <a:ext cx="428362" cy="428362"/>
          </a:xfrm>
          <a:prstGeom prst="rect">
            <a:avLst/>
          </a:prstGeom>
        </p:spPr>
      </p:pic>
      <p:pic>
        <p:nvPicPr>
          <p:cNvPr id="24" name="그래픽 23">
            <a:extLst>
              <a:ext uri="{FF2B5EF4-FFF2-40B4-BE49-F238E27FC236}">
                <a16:creationId xmlns:a16="http://schemas.microsoft.com/office/drawing/2014/main" id="{B342DD65-0EF0-4F4E-A9F1-7CF2C33B24D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288345" y="6071718"/>
            <a:ext cx="223031" cy="223031"/>
          </a:xfrm>
          <a:prstGeom prst="rect">
            <a:avLst/>
          </a:prstGeom>
        </p:spPr>
      </p:pic>
      <p:pic>
        <p:nvPicPr>
          <p:cNvPr id="25" name="그래픽 24">
            <a:extLst>
              <a:ext uri="{FF2B5EF4-FFF2-40B4-BE49-F238E27FC236}">
                <a16:creationId xmlns:a16="http://schemas.microsoft.com/office/drawing/2014/main" id="{F1ECC8AA-C0C7-4429-80CF-F2AD645F0A5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765474" y="1936865"/>
            <a:ext cx="1103250" cy="1103250"/>
          </a:xfrm>
          <a:prstGeom prst="rect">
            <a:avLst/>
          </a:prstGeom>
        </p:spPr>
      </p:pic>
      <p:pic>
        <p:nvPicPr>
          <p:cNvPr id="26" name="그래픽 25">
            <a:extLst>
              <a:ext uri="{FF2B5EF4-FFF2-40B4-BE49-F238E27FC236}">
                <a16:creationId xmlns:a16="http://schemas.microsoft.com/office/drawing/2014/main" id="{0675C2ED-3DFF-41DA-9962-5C9D2556BB1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68320" y="655968"/>
            <a:ext cx="833268" cy="833268"/>
          </a:xfrm>
          <a:prstGeom prst="rect">
            <a:avLst/>
          </a:prstGeom>
        </p:spPr>
      </p:pic>
      <p:pic>
        <p:nvPicPr>
          <p:cNvPr id="27" name="그래픽 26">
            <a:extLst>
              <a:ext uri="{FF2B5EF4-FFF2-40B4-BE49-F238E27FC236}">
                <a16:creationId xmlns:a16="http://schemas.microsoft.com/office/drawing/2014/main" id="{346136A3-94D6-42FA-B4C7-1889ABB7E13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296658" y="702041"/>
            <a:ext cx="1052793" cy="1052793"/>
          </a:xfrm>
          <a:prstGeom prst="rect">
            <a:avLst/>
          </a:prstGeom>
        </p:spPr>
      </p:pic>
      <p:pic>
        <p:nvPicPr>
          <p:cNvPr id="28" name="그래픽 27">
            <a:extLst>
              <a:ext uri="{FF2B5EF4-FFF2-40B4-BE49-F238E27FC236}">
                <a16:creationId xmlns:a16="http://schemas.microsoft.com/office/drawing/2014/main" id="{347E78C1-7467-4637-8FD1-4FF901AC6B8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504959" y="1845969"/>
            <a:ext cx="328489" cy="328489"/>
          </a:xfrm>
          <a:prstGeom prst="rect">
            <a:avLst/>
          </a:prstGeom>
        </p:spPr>
      </p:pic>
      <p:pic>
        <p:nvPicPr>
          <p:cNvPr id="29" name="그래픽 28">
            <a:extLst>
              <a:ext uri="{FF2B5EF4-FFF2-40B4-BE49-F238E27FC236}">
                <a16:creationId xmlns:a16="http://schemas.microsoft.com/office/drawing/2014/main" id="{D6757D8A-B147-4546-8628-A3C94298387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145289" y="1464882"/>
            <a:ext cx="223031" cy="223031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FA03888D-DAE7-4942-9E5C-134911822BBC}"/>
              </a:ext>
            </a:extLst>
          </p:cNvPr>
          <p:cNvSpPr txBox="1"/>
          <p:nvPr/>
        </p:nvSpPr>
        <p:spPr>
          <a:xfrm>
            <a:off x="4207962" y="3075078"/>
            <a:ext cx="3685624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SDGothicNeoH00" panose="02000503000000000000" pitchFamily="2" charset="-127"/>
                <a:ea typeface="AppleSDGothicNeoH00" panose="02000503000000000000" pitchFamily="2" charset="-127"/>
              </a:rPr>
              <a:t>감사합니다</a:t>
            </a:r>
            <a:r>
              <a:rPr lang="en-US" altLang="ko-KR" sz="5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SDGothicNeoH00" panose="02000503000000000000" pitchFamily="2" charset="-127"/>
                <a:ea typeface="AppleSDGothicNeoH00" panose="02000503000000000000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753146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벽, 실내이(가) 표시된 사진&#10;&#10;자동 생성된 설명">
            <a:extLst>
              <a:ext uri="{FF2B5EF4-FFF2-40B4-BE49-F238E27FC236}">
                <a16:creationId xmlns:a16="http://schemas.microsoft.com/office/drawing/2014/main" id="{9AF3404B-35BF-4FDF-A83D-D6EE0C8F388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4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1000"/>
                    </a14:imgEffect>
                    <a14:imgEffect>
                      <a14:brightnessContrast bright="-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" y="-457200"/>
            <a:ext cx="12192000" cy="7315200"/>
          </a:xfrm>
          <a:prstGeom prst="rect">
            <a:avLst/>
          </a:prstGeom>
        </p:spPr>
      </p:pic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687D073D-7416-4FC1-B0E6-8298C0B2CABC}"/>
              </a:ext>
            </a:extLst>
          </p:cNvPr>
          <p:cNvSpPr/>
          <p:nvPr/>
        </p:nvSpPr>
        <p:spPr>
          <a:xfrm rot="10800000" flipH="1">
            <a:off x="0" y="-194813"/>
            <a:ext cx="8417450" cy="7315200"/>
          </a:xfrm>
          <a:custGeom>
            <a:avLst/>
            <a:gdLst>
              <a:gd name="connsiteX0" fmla="*/ 0 w 7764780"/>
              <a:gd name="connsiteY0" fmla="*/ 0 h 6865620"/>
              <a:gd name="connsiteX1" fmla="*/ 7764780 w 7764780"/>
              <a:gd name="connsiteY1" fmla="*/ 0 h 6865620"/>
              <a:gd name="connsiteX2" fmla="*/ 4693920 w 7764780"/>
              <a:gd name="connsiteY2" fmla="*/ 6865620 h 6865620"/>
              <a:gd name="connsiteX3" fmla="*/ 30480 w 7764780"/>
              <a:gd name="connsiteY3" fmla="*/ 6865620 h 6865620"/>
              <a:gd name="connsiteX4" fmla="*/ 0 w 7764780"/>
              <a:gd name="connsiteY4" fmla="*/ 0 h 6865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64780" h="6865620">
                <a:moveTo>
                  <a:pt x="0" y="0"/>
                </a:moveTo>
                <a:lnTo>
                  <a:pt x="7764780" y="0"/>
                </a:lnTo>
                <a:lnTo>
                  <a:pt x="4693920" y="6865620"/>
                </a:lnTo>
                <a:lnTo>
                  <a:pt x="30480" y="6865620"/>
                </a:lnTo>
                <a:lnTo>
                  <a:pt x="0" y="0"/>
                </a:lnTo>
                <a:close/>
              </a:path>
            </a:pathLst>
          </a:custGeom>
          <a:solidFill>
            <a:srgbClr val="BCCDF4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64CE554-9C6E-456D-89EA-552DC44E313C}"/>
              </a:ext>
            </a:extLst>
          </p:cNvPr>
          <p:cNvSpPr txBox="1"/>
          <p:nvPr/>
        </p:nvSpPr>
        <p:spPr>
          <a:xfrm>
            <a:off x="1638543" y="2459504"/>
            <a:ext cx="3249608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dirty="0">
                <a:effectLst>
                  <a:outerShdw blurRad="292100" dist="355600" dir="9420000" sx="113000" sy="113000" algn="tl">
                    <a:srgbClr val="000000">
                      <a:alpha val="43137"/>
                    </a:srgbClr>
                  </a:outerShdw>
                </a:effectLst>
                <a:latin typeface="AppleSDGothicNeoH00" panose="02000503000000000000" pitchFamily="2" charset="-127"/>
                <a:ea typeface="AppleSDGothicNeoH00" panose="02000503000000000000" pitchFamily="2" charset="-127"/>
              </a:rPr>
              <a:t>0</a:t>
            </a:r>
            <a:r>
              <a:rPr lang="en-US" altLang="ko-KR" sz="6000" dirty="0">
                <a:ln w="31750">
                  <a:solidFill>
                    <a:schemeClr val="accent1">
                      <a:shade val="50000"/>
                    </a:schemeClr>
                  </a:solidFill>
                </a:ln>
                <a:solidFill>
                  <a:schemeClr val="accent1"/>
                </a:solidFill>
                <a:effectLst>
                  <a:outerShdw blurRad="292100" dist="355600" dir="9420000" sx="113000" sy="113000" algn="tl">
                    <a:srgbClr val="000000">
                      <a:alpha val="43137"/>
                    </a:srgbClr>
                  </a:outerShdw>
                </a:effectLst>
                <a:latin typeface="AppleSDGothicNeoH00" panose="02000503000000000000" pitchFamily="2" charset="-127"/>
                <a:ea typeface="AppleSDGothicNeoH00" panose="02000503000000000000" pitchFamily="2" charset="-127"/>
              </a:rPr>
              <a:t>2</a:t>
            </a:r>
            <a:r>
              <a:rPr lang="en-US" altLang="ko-KR" sz="6000" dirty="0">
                <a:effectLst>
                  <a:outerShdw blurRad="292100" dist="355600" dir="9420000" sx="113000" sy="113000" algn="tl">
                    <a:srgbClr val="000000">
                      <a:alpha val="43137"/>
                    </a:srgbClr>
                  </a:outerShdw>
                </a:effectLst>
                <a:latin typeface="AppleSDGothicNeoH00" panose="02000503000000000000" pitchFamily="2" charset="-127"/>
                <a:ea typeface="AppleSDGothicNeoH00" panose="02000503000000000000" pitchFamily="2" charset="-127"/>
              </a:rPr>
              <a:t>.</a:t>
            </a:r>
          </a:p>
          <a:p>
            <a:pPr algn="ctr"/>
            <a:r>
              <a:rPr lang="ko-KR" altLang="en-US" sz="6000" dirty="0">
                <a:effectLst>
                  <a:outerShdw blurRad="292100" dist="355600" dir="9420000" sx="113000" sy="113000" algn="tl">
                    <a:srgbClr val="000000">
                      <a:alpha val="43137"/>
                    </a:srgbClr>
                  </a:outerShdw>
                </a:effectLst>
                <a:latin typeface="AppleSDGothicNeoH00" panose="02000503000000000000" pitchFamily="2" charset="-127"/>
                <a:ea typeface="AppleSDGothicNeoH00" panose="02000503000000000000" pitchFamily="2" charset="-127"/>
              </a:rPr>
              <a:t>시장 분석 </a:t>
            </a:r>
          </a:p>
        </p:txBody>
      </p:sp>
      <p:pic>
        <p:nvPicPr>
          <p:cNvPr id="10" name="Picture 2" descr="Image result for samsung logo">
            <a:extLst>
              <a:ext uri="{FF2B5EF4-FFF2-40B4-BE49-F238E27FC236}">
                <a16:creationId xmlns:a16="http://schemas.microsoft.com/office/drawing/2014/main" id="{28862ED7-3F35-4D54-B954-F635FBD03C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6081" y="-194813"/>
            <a:ext cx="1677513" cy="1105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74740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D642CB01-3A3A-4AE9-BD22-358AF3C654C8}"/>
              </a:ext>
            </a:extLst>
          </p:cNvPr>
          <p:cNvSpPr/>
          <p:nvPr/>
        </p:nvSpPr>
        <p:spPr>
          <a:xfrm>
            <a:off x="6530664" y="1347271"/>
            <a:ext cx="5021256" cy="4840169"/>
          </a:xfrm>
          <a:prstGeom prst="rect">
            <a:avLst/>
          </a:prstGeom>
          <a:solidFill>
            <a:schemeClr val="bg1">
              <a:lumMod val="85000"/>
              <a:alpha val="33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241AF53-ECCB-4C3B-8A8E-F29CC5A83136}"/>
              </a:ext>
            </a:extLst>
          </p:cNvPr>
          <p:cNvSpPr/>
          <p:nvPr/>
        </p:nvSpPr>
        <p:spPr>
          <a:xfrm>
            <a:off x="1127760" y="1690171"/>
            <a:ext cx="4594536" cy="405530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8001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각 삼각형 11">
            <a:extLst>
              <a:ext uri="{FF2B5EF4-FFF2-40B4-BE49-F238E27FC236}">
                <a16:creationId xmlns:a16="http://schemas.microsoft.com/office/drawing/2014/main" id="{D5030AD7-3231-4C0B-AD8C-B6FA8316DBC6}"/>
              </a:ext>
            </a:extLst>
          </p:cNvPr>
          <p:cNvSpPr/>
          <p:nvPr/>
        </p:nvSpPr>
        <p:spPr>
          <a:xfrm flipV="1">
            <a:off x="0" y="0"/>
            <a:ext cx="12192000" cy="492111"/>
          </a:xfrm>
          <a:prstGeom prst="rtTriangle">
            <a:avLst/>
          </a:prstGeom>
          <a:solidFill>
            <a:srgbClr val="5884E3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2FFF091-A80F-49F1-BC5D-0B02C29C6A36}"/>
              </a:ext>
            </a:extLst>
          </p:cNvPr>
          <p:cNvSpPr txBox="1"/>
          <p:nvPr/>
        </p:nvSpPr>
        <p:spPr>
          <a:xfrm>
            <a:off x="377474" y="472845"/>
            <a:ext cx="42975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AppleSDGothicNeoH00" panose="02000503000000000000" pitchFamily="2" charset="-127"/>
                <a:ea typeface="AppleSDGothicNeoH00" panose="02000503000000000000" pitchFamily="2" charset="-127"/>
              </a:rPr>
              <a:t>2. </a:t>
            </a:r>
            <a:r>
              <a:rPr lang="ko-KR" altLang="en-US" sz="3200" dirty="0">
                <a:latin typeface="AppleSDGothicNeoH00" panose="02000503000000000000" pitchFamily="2" charset="-127"/>
                <a:ea typeface="AppleSDGothicNeoH00" panose="02000503000000000000" pitchFamily="2" charset="-127"/>
              </a:rPr>
              <a:t>가전제품 시장 동향</a:t>
            </a:r>
          </a:p>
        </p:txBody>
      </p:sp>
      <p:sp>
        <p:nvSpPr>
          <p:cNvPr id="21" name="직각 삼각형 20">
            <a:extLst>
              <a:ext uri="{FF2B5EF4-FFF2-40B4-BE49-F238E27FC236}">
                <a16:creationId xmlns:a16="http://schemas.microsoft.com/office/drawing/2014/main" id="{B7C56F06-3014-4CCA-AA52-176FDC2A39A4}"/>
              </a:ext>
            </a:extLst>
          </p:cNvPr>
          <p:cNvSpPr/>
          <p:nvPr/>
        </p:nvSpPr>
        <p:spPr>
          <a:xfrm flipH="1" flipV="1">
            <a:off x="0" y="0"/>
            <a:ext cx="12192000" cy="793963"/>
          </a:xfrm>
          <a:prstGeom prst="rtTriangle">
            <a:avLst/>
          </a:prstGeom>
          <a:solidFill>
            <a:srgbClr val="A2BA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21C77ED-5D69-4B1B-93C3-BB1137496C19}"/>
              </a:ext>
            </a:extLst>
          </p:cNvPr>
          <p:cNvSpPr/>
          <p:nvPr/>
        </p:nvSpPr>
        <p:spPr>
          <a:xfrm>
            <a:off x="334185" y="472845"/>
            <a:ext cx="3706473" cy="584775"/>
          </a:xfrm>
          <a:prstGeom prst="rect">
            <a:avLst/>
          </a:prstGeom>
          <a:solidFill>
            <a:srgbClr val="BDBAB8">
              <a:alpha val="2705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9AE217B-67E1-4053-9E01-13D710FB270D}"/>
              </a:ext>
            </a:extLst>
          </p:cNvPr>
          <p:cNvSpPr txBox="1"/>
          <p:nvPr/>
        </p:nvSpPr>
        <p:spPr>
          <a:xfrm>
            <a:off x="10097027" y="155569"/>
            <a:ext cx="24291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pleSDGothicNeoH00" panose="02000503000000000000" pitchFamily="2" charset="-127"/>
                <a:ea typeface="AppleSDGothicNeoH00" panose="02000503000000000000" pitchFamily="2" charset="-127"/>
              </a:rPr>
              <a:t>0</a:t>
            </a:r>
            <a:r>
              <a:rPr lang="en-US" altLang="ko-KR" sz="2400" dirty="0">
                <a:solidFill>
                  <a:schemeClr val="bg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pleSDGothicNeoH00" panose="02000503000000000000" pitchFamily="2" charset="-127"/>
                <a:ea typeface="AppleSDGothicNeoH00" panose="02000503000000000000" pitchFamily="2" charset="-127"/>
              </a:rPr>
              <a:t>2</a:t>
            </a:r>
            <a:r>
              <a:rPr lang="en-US" altLang="ko-KR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pleSDGothicNeoH00" panose="02000503000000000000" pitchFamily="2" charset="-127"/>
                <a:ea typeface="AppleSDGothicNeoH00" panose="02000503000000000000" pitchFamily="2" charset="-127"/>
              </a:rPr>
              <a:t>. </a:t>
            </a:r>
            <a:r>
              <a:rPr lang="ko-KR" alt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pleSDGothicNeoH00" panose="02000503000000000000" pitchFamily="2" charset="-127"/>
                <a:ea typeface="AppleSDGothicNeoH00" panose="02000503000000000000" pitchFamily="2" charset="-127"/>
              </a:rPr>
              <a:t>시장 분석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3C45C91-D6DE-4257-80E9-6D8010D3F399}"/>
              </a:ext>
            </a:extLst>
          </p:cNvPr>
          <p:cNvSpPr txBox="1"/>
          <p:nvPr/>
        </p:nvSpPr>
        <p:spPr>
          <a:xfrm>
            <a:off x="8183006" y="1636831"/>
            <a:ext cx="196880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타겟층</a:t>
            </a:r>
            <a:endParaRPr lang="en-US" altLang="ko-KR" sz="36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algn="ctr"/>
            <a:r>
              <a:rPr lang="en-US" altLang="ko-KR" sz="36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20-30</a:t>
            </a:r>
            <a:r>
              <a:rPr lang="ko-KR" altLang="en-US" sz="36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대 </a:t>
            </a: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9FDD85A0-9780-42BA-9185-C66E941FFF4F}"/>
              </a:ext>
            </a:extLst>
          </p:cNvPr>
          <p:cNvSpPr/>
          <p:nvPr/>
        </p:nvSpPr>
        <p:spPr>
          <a:xfrm>
            <a:off x="6860936" y="3013889"/>
            <a:ext cx="1546860" cy="1478280"/>
          </a:xfrm>
          <a:prstGeom prst="ellipse">
            <a:avLst/>
          </a:prstGeom>
          <a:solidFill>
            <a:srgbClr val="5884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err="1">
                <a:solidFill>
                  <a:schemeClr val="tx1"/>
                </a:solidFill>
                <a:latin typeface="AppleSDGothicNeoR00" panose="02000503000000000000" pitchFamily="2" charset="-127"/>
                <a:ea typeface="AppleSDGothicNeoR00" panose="02000503000000000000" pitchFamily="2" charset="-127"/>
              </a:rPr>
              <a:t>나심비</a:t>
            </a:r>
            <a:endParaRPr lang="ko-KR" altLang="en-US" sz="2400" dirty="0">
              <a:solidFill>
                <a:schemeClr val="tx1"/>
              </a:solidFill>
              <a:latin typeface="AppleSDGothicNeoR00" panose="02000503000000000000" pitchFamily="2" charset="-127"/>
              <a:ea typeface="AppleSDGothicNeoR00" panose="02000503000000000000" pitchFamily="2" charset="-127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72A66262-0AEF-4980-8140-70584E0E6794}"/>
              </a:ext>
            </a:extLst>
          </p:cNvPr>
          <p:cNvSpPr/>
          <p:nvPr/>
        </p:nvSpPr>
        <p:spPr>
          <a:xfrm>
            <a:off x="9578340" y="4542854"/>
            <a:ext cx="1788088" cy="1644586"/>
          </a:xfrm>
          <a:prstGeom prst="ellipse">
            <a:avLst/>
          </a:prstGeom>
          <a:solidFill>
            <a:srgbClr val="5884E3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err="1">
                <a:solidFill>
                  <a:schemeClr val="tx1"/>
                </a:solidFill>
                <a:latin typeface="AppleSDGothicNeoR00" panose="02000503000000000000" pitchFamily="2" charset="-127"/>
                <a:ea typeface="AppleSDGothicNeoR00" panose="02000503000000000000" pitchFamily="2" charset="-127"/>
              </a:rPr>
              <a:t>밀레니얼</a:t>
            </a:r>
            <a:r>
              <a:rPr lang="ko-KR" altLang="en-US" sz="2400" dirty="0">
                <a:solidFill>
                  <a:schemeClr val="tx1"/>
                </a:solidFill>
                <a:latin typeface="AppleSDGothicNeoR00" panose="02000503000000000000" pitchFamily="2" charset="-127"/>
                <a:ea typeface="AppleSDGothicNeoR00" panose="02000503000000000000" pitchFamily="2" charset="-127"/>
              </a:rPr>
              <a:t> 세대</a:t>
            </a:r>
          </a:p>
        </p:txBody>
      </p:sp>
      <p:pic>
        <p:nvPicPr>
          <p:cNvPr id="3" name="그래픽 2" descr="사용자">
            <a:extLst>
              <a:ext uri="{FF2B5EF4-FFF2-40B4-BE49-F238E27FC236}">
                <a16:creationId xmlns:a16="http://schemas.microsoft.com/office/drawing/2014/main" id="{145B4AF1-B438-4355-9187-FC8DD07C81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59640" y="3013889"/>
            <a:ext cx="2598420" cy="259842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118E9874-BD6A-485E-8639-21BF5E57CA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3452" y="1835282"/>
            <a:ext cx="4300697" cy="377702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51F8E5E-0ABE-44BA-8075-4286678F5BD1}"/>
              </a:ext>
            </a:extLst>
          </p:cNvPr>
          <p:cNvSpPr txBox="1"/>
          <p:nvPr/>
        </p:nvSpPr>
        <p:spPr>
          <a:xfrm>
            <a:off x="6695197" y="4668898"/>
            <a:ext cx="20345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*</a:t>
            </a:r>
            <a:r>
              <a:rPr lang="ko-KR" altLang="en-US" sz="14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나의 심적 만족을 위해 </a:t>
            </a:r>
            <a:endParaRPr lang="en-US" altLang="ko-KR" sz="1400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  <a:p>
            <a:r>
              <a:rPr lang="ko-KR" altLang="en-US" sz="14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가격 상관없이 소비하는 것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FD3171D-0AFD-4B73-A17E-39BB1F10EDFC}"/>
              </a:ext>
            </a:extLst>
          </p:cNvPr>
          <p:cNvSpPr txBox="1"/>
          <p:nvPr/>
        </p:nvSpPr>
        <p:spPr>
          <a:xfrm>
            <a:off x="9769307" y="5814139"/>
            <a:ext cx="14061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**81</a:t>
            </a:r>
            <a:r>
              <a:rPr lang="ko-KR" altLang="en-US" sz="14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년생</a:t>
            </a:r>
            <a:r>
              <a:rPr lang="en-US" altLang="ko-KR" sz="14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~96</a:t>
            </a:r>
            <a:r>
              <a:rPr lang="ko-KR" altLang="en-US" sz="14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년생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163D709-139C-44B4-8960-F9499C08B6D2}"/>
              </a:ext>
            </a:extLst>
          </p:cNvPr>
          <p:cNvSpPr txBox="1"/>
          <p:nvPr/>
        </p:nvSpPr>
        <p:spPr>
          <a:xfrm>
            <a:off x="3945306" y="5829527"/>
            <a:ext cx="19111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[</a:t>
            </a:r>
            <a:r>
              <a:rPr lang="ko-KR" altLang="en-US" sz="12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출처</a:t>
            </a:r>
            <a:r>
              <a:rPr lang="en-US" altLang="ko-KR" sz="12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] </a:t>
            </a:r>
            <a:r>
              <a:rPr lang="ko-KR" altLang="en-US" sz="12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한국 산업 동향 보고서</a:t>
            </a:r>
          </a:p>
        </p:txBody>
      </p:sp>
    </p:spTree>
    <p:extLst>
      <p:ext uri="{BB962C8B-B14F-4D97-AF65-F5344CB8AC3E}">
        <p14:creationId xmlns:p14="http://schemas.microsoft.com/office/powerpoint/2010/main" val="24022569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각 삼각형 16">
            <a:extLst>
              <a:ext uri="{FF2B5EF4-FFF2-40B4-BE49-F238E27FC236}">
                <a16:creationId xmlns:a16="http://schemas.microsoft.com/office/drawing/2014/main" id="{2834F9CC-126A-422E-A218-0880DCDC6A09}"/>
              </a:ext>
            </a:extLst>
          </p:cNvPr>
          <p:cNvSpPr/>
          <p:nvPr/>
        </p:nvSpPr>
        <p:spPr>
          <a:xfrm flipV="1">
            <a:off x="0" y="0"/>
            <a:ext cx="12192000" cy="492111"/>
          </a:xfrm>
          <a:prstGeom prst="rtTriangle">
            <a:avLst/>
          </a:prstGeom>
          <a:solidFill>
            <a:srgbClr val="5884E3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평행 사변형 66">
            <a:extLst>
              <a:ext uri="{FF2B5EF4-FFF2-40B4-BE49-F238E27FC236}">
                <a16:creationId xmlns:a16="http://schemas.microsoft.com/office/drawing/2014/main" id="{9F3A5D0D-AC6F-411A-9B39-C6F12E386A69}"/>
              </a:ext>
            </a:extLst>
          </p:cNvPr>
          <p:cNvSpPr/>
          <p:nvPr/>
        </p:nvSpPr>
        <p:spPr>
          <a:xfrm>
            <a:off x="7201489" y="1265590"/>
            <a:ext cx="3281114" cy="390990"/>
          </a:xfrm>
          <a:prstGeom prst="parallelogram">
            <a:avLst/>
          </a:prstGeom>
          <a:solidFill>
            <a:schemeClr val="accent5">
              <a:lumMod val="60000"/>
              <a:lumOff val="40000"/>
              <a:alpha val="4392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평행 사변형 6">
            <a:extLst>
              <a:ext uri="{FF2B5EF4-FFF2-40B4-BE49-F238E27FC236}">
                <a16:creationId xmlns:a16="http://schemas.microsoft.com/office/drawing/2014/main" id="{A4EB089F-CCB4-4CD6-961F-2825725CBB61}"/>
              </a:ext>
            </a:extLst>
          </p:cNvPr>
          <p:cNvSpPr/>
          <p:nvPr/>
        </p:nvSpPr>
        <p:spPr>
          <a:xfrm>
            <a:off x="1608826" y="1326376"/>
            <a:ext cx="2752677" cy="390990"/>
          </a:xfrm>
          <a:prstGeom prst="parallelogram">
            <a:avLst/>
          </a:prstGeom>
          <a:solidFill>
            <a:schemeClr val="accent5">
              <a:lumMod val="60000"/>
              <a:lumOff val="40000"/>
              <a:alpha val="4392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3" name="이등변 삼각형 262">
            <a:extLst>
              <a:ext uri="{FF2B5EF4-FFF2-40B4-BE49-F238E27FC236}">
                <a16:creationId xmlns:a16="http://schemas.microsoft.com/office/drawing/2014/main" id="{B73A416C-7946-4342-BABF-649E6729B9B2}"/>
              </a:ext>
            </a:extLst>
          </p:cNvPr>
          <p:cNvSpPr/>
          <p:nvPr/>
        </p:nvSpPr>
        <p:spPr>
          <a:xfrm rot="16200000">
            <a:off x="11221702" y="976263"/>
            <a:ext cx="260040" cy="310902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8" name="이등변 삼각형 267">
            <a:extLst>
              <a:ext uri="{FF2B5EF4-FFF2-40B4-BE49-F238E27FC236}">
                <a16:creationId xmlns:a16="http://schemas.microsoft.com/office/drawing/2014/main" id="{363C3F1E-D12E-4FAE-99AE-73A51A7AF403}"/>
              </a:ext>
            </a:extLst>
          </p:cNvPr>
          <p:cNvSpPr/>
          <p:nvPr/>
        </p:nvSpPr>
        <p:spPr>
          <a:xfrm rot="16200000">
            <a:off x="-73530" y="7916778"/>
            <a:ext cx="398414" cy="251353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3E6C6C9-3F82-4D28-85D9-BD8628ABA6E2}"/>
              </a:ext>
            </a:extLst>
          </p:cNvPr>
          <p:cNvSpPr txBox="1"/>
          <p:nvPr/>
        </p:nvSpPr>
        <p:spPr>
          <a:xfrm>
            <a:off x="377474" y="472845"/>
            <a:ext cx="42975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AppleSDGothicNeoH00" panose="02000503000000000000" pitchFamily="2" charset="-127"/>
                <a:ea typeface="AppleSDGothicNeoH00" panose="02000503000000000000" pitchFamily="2" charset="-127"/>
              </a:rPr>
              <a:t>3. </a:t>
            </a:r>
            <a:r>
              <a:rPr lang="ko-KR" altLang="en-US" sz="3200" dirty="0">
                <a:latin typeface="AppleSDGothicNeoH00" panose="02000503000000000000" pitchFamily="2" charset="-127"/>
                <a:ea typeface="AppleSDGothicNeoH00" panose="02000503000000000000" pitchFamily="2" charset="-127"/>
              </a:rPr>
              <a:t>의류 관리기 시장 동향</a:t>
            </a:r>
          </a:p>
        </p:txBody>
      </p:sp>
      <p:sp>
        <p:nvSpPr>
          <p:cNvPr id="57" name="직각 삼각형 56">
            <a:extLst>
              <a:ext uri="{FF2B5EF4-FFF2-40B4-BE49-F238E27FC236}">
                <a16:creationId xmlns:a16="http://schemas.microsoft.com/office/drawing/2014/main" id="{A8DD940B-AC13-4F44-B1D9-253122760118}"/>
              </a:ext>
            </a:extLst>
          </p:cNvPr>
          <p:cNvSpPr/>
          <p:nvPr/>
        </p:nvSpPr>
        <p:spPr>
          <a:xfrm flipH="1" flipV="1">
            <a:off x="0" y="0"/>
            <a:ext cx="12192000" cy="793963"/>
          </a:xfrm>
          <a:prstGeom prst="rtTriangle">
            <a:avLst/>
          </a:prstGeom>
          <a:solidFill>
            <a:srgbClr val="A2BA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89885044-878C-4F12-B579-28C6B19543A6}"/>
              </a:ext>
            </a:extLst>
          </p:cNvPr>
          <p:cNvSpPr/>
          <p:nvPr/>
        </p:nvSpPr>
        <p:spPr>
          <a:xfrm>
            <a:off x="334185" y="472845"/>
            <a:ext cx="4148178" cy="584775"/>
          </a:xfrm>
          <a:prstGeom prst="rect">
            <a:avLst/>
          </a:prstGeom>
          <a:solidFill>
            <a:srgbClr val="BDBAB8">
              <a:alpha val="2705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F180D7B-2314-43D6-B36E-060959C5E3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956" y="1799059"/>
            <a:ext cx="3945547" cy="40801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0216493-DDAE-4324-8A93-805AC5C654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5424" y="1689460"/>
            <a:ext cx="4770847" cy="42637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5E258D40-9231-424B-A6D4-A42E12109ABB}"/>
              </a:ext>
            </a:extLst>
          </p:cNvPr>
          <p:cNvSpPr txBox="1"/>
          <p:nvPr/>
        </p:nvSpPr>
        <p:spPr>
          <a:xfrm>
            <a:off x="3788947" y="5936136"/>
            <a:ext cx="12586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[</a:t>
            </a:r>
            <a:r>
              <a:rPr lang="ko-KR" altLang="en-US" sz="12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출처</a:t>
            </a:r>
            <a:r>
              <a:rPr lang="en-US" altLang="ko-KR" sz="12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] </a:t>
            </a:r>
            <a:r>
              <a:rPr lang="ko-KR" altLang="en-US" sz="12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업계추정치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A72F56CA-A34C-4CB2-BEF4-9A87D1242143}"/>
              </a:ext>
            </a:extLst>
          </p:cNvPr>
          <p:cNvSpPr txBox="1"/>
          <p:nvPr/>
        </p:nvSpPr>
        <p:spPr>
          <a:xfrm>
            <a:off x="10093044" y="5979779"/>
            <a:ext cx="12586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[</a:t>
            </a:r>
            <a:r>
              <a:rPr lang="ko-KR" altLang="en-US" sz="12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출처</a:t>
            </a:r>
            <a:r>
              <a:rPr lang="en-US" altLang="ko-KR" sz="12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] </a:t>
            </a:r>
            <a:r>
              <a:rPr lang="ko-KR" altLang="en-US" sz="1200" dirty="0" err="1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틸리언프로</a:t>
            </a:r>
            <a:endParaRPr lang="ko-KR" altLang="en-US" sz="1200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F3A948-9B95-4B5B-BFD8-9E747D2B0380}"/>
              </a:ext>
            </a:extLst>
          </p:cNvPr>
          <p:cNvSpPr txBox="1"/>
          <p:nvPr/>
        </p:nvSpPr>
        <p:spPr>
          <a:xfrm>
            <a:off x="1608826" y="1326376"/>
            <a:ext cx="27526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연도별 의류관리기 판매량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A6E35082-7150-438E-B1C5-0FF76F891204}"/>
              </a:ext>
            </a:extLst>
          </p:cNvPr>
          <p:cNvSpPr txBox="1"/>
          <p:nvPr/>
        </p:nvSpPr>
        <p:spPr>
          <a:xfrm>
            <a:off x="7215905" y="1277470"/>
            <a:ext cx="33297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밀레니엄 세대의 열망 가전 순위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7F91894-230D-40F2-84A8-70C585068EE5}"/>
              </a:ext>
            </a:extLst>
          </p:cNvPr>
          <p:cNvSpPr txBox="1"/>
          <p:nvPr/>
        </p:nvSpPr>
        <p:spPr>
          <a:xfrm>
            <a:off x="10233660" y="58266"/>
            <a:ext cx="24291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pleSDGothicNeoH00" panose="02000503000000000000" pitchFamily="2" charset="-127"/>
                <a:ea typeface="AppleSDGothicNeoH00" panose="02000503000000000000" pitchFamily="2" charset="-127"/>
              </a:rPr>
              <a:t>0</a:t>
            </a:r>
            <a:r>
              <a:rPr lang="en-US" altLang="ko-KR" sz="2400" dirty="0">
                <a:solidFill>
                  <a:schemeClr val="bg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pleSDGothicNeoH00" panose="02000503000000000000" pitchFamily="2" charset="-127"/>
                <a:ea typeface="AppleSDGothicNeoH00" panose="02000503000000000000" pitchFamily="2" charset="-127"/>
              </a:rPr>
              <a:t>2</a:t>
            </a:r>
            <a:r>
              <a:rPr lang="en-US" altLang="ko-KR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pleSDGothicNeoH00" panose="02000503000000000000" pitchFamily="2" charset="-127"/>
                <a:ea typeface="AppleSDGothicNeoH00" panose="02000503000000000000" pitchFamily="2" charset="-127"/>
              </a:rPr>
              <a:t>. </a:t>
            </a:r>
            <a:r>
              <a:rPr lang="ko-KR" alt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pleSDGothicNeoH00" panose="02000503000000000000" pitchFamily="2" charset="-127"/>
                <a:ea typeface="AppleSDGothicNeoH00" panose="02000503000000000000" pitchFamily="2" charset="-127"/>
              </a:rPr>
              <a:t>시장 분석 </a:t>
            </a:r>
          </a:p>
        </p:txBody>
      </p:sp>
    </p:spTree>
    <p:extLst>
      <p:ext uri="{BB962C8B-B14F-4D97-AF65-F5344CB8AC3E}">
        <p14:creationId xmlns:p14="http://schemas.microsoft.com/office/powerpoint/2010/main" val="21124035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각 삼각형 20">
            <a:extLst>
              <a:ext uri="{FF2B5EF4-FFF2-40B4-BE49-F238E27FC236}">
                <a16:creationId xmlns:a16="http://schemas.microsoft.com/office/drawing/2014/main" id="{E9AF8A91-B3BF-4DBB-A538-72AC293BB0C8}"/>
              </a:ext>
            </a:extLst>
          </p:cNvPr>
          <p:cNvSpPr/>
          <p:nvPr/>
        </p:nvSpPr>
        <p:spPr>
          <a:xfrm flipV="1">
            <a:off x="0" y="0"/>
            <a:ext cx="12192000" cy="492111"/>
          </a:xfrm>
          <a:prstGeom prst="rtTriangle">
            <a:avLst/>
          </a:prstGeom>
          <a:solidFill>
            <a:srgbClr val="5884E3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이등변 삼각형 21">
            <a:extLst>
              <a:ext uri="{FF2B5EF4-FFF2-40B4-BE49-F238E27FC236}">
                <a16:creationId xmlns:a16="http://schemas.microsoft.com/office/drawing/2014/main" id="{614F9153-2A16-4A48-8B84-B4CDFBB37889}"/>
              </a:ext>
            </a:extLst>
          </p:cNvPr>
          <p:cNvSpPr/>
          <p:nvPr/>
        </p:nvSpPr>
        <p:spPr>
          <a:xfrm rot="16200000">
            <a:off x="10742818" y="2491933"/>
            <a:ext cx="418467" cy="181432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241A078C-3F59-4347-827D-E3F69E189349}"/>
              </a:ext>
            </a:extLst>
          </p:cNvPr>
          <p:cNvCxnSpPr>
            <a:cxnSpLocks/>
          </p:cNvCxnSpPr>
          <p:nvPr/>
        </p:nvCxnSpPr>
        <p:spPr>
          <a:xfrm rot="19440000" flipH="1">
            <a:off x="9802853" y="2569562"/>
            <a:ext cx="1" cy="2691685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C2B555CE-CF26-42D6-87FE-269BA2B11629}"/>
              </a:ext>
            </a:extLst>
          </p:cNvPr>
          <p:cNvCxnSpPr>
            <a:cxnSpLocks/>
          </p:cNvCxnSpPr>
          <p:nvPr/>
        </p:nvCxnSpPr>
        <p:spPr>
          <a:xfrm rot="17280000" flipH="1">
            <a:off x="9675748" y="2569561"/>
            <a:ext cx="1" cy="2691685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원형: 비어 있음 45">
            <a:extLst>
              <a:ext uri="{FF2B5EF4-FFF2-40B4-BE49-F238E27FC236}">
                <a16:creationId xmlns:a16="http://schemas.microsoft.com/office/drawing/2014/main" id="{C2C7DA25-AF4F-49EA-B0FD-1F6A8CCD5BFE}"/>
              </a:ext>
            </a:extLst>
          </p:cNvPr>
          <p:cNvSpPr/>
          <p:nvPr/>
        </p:nvSpPr>
        <p:spPr>
          <a:xfrm>
            <a:off x="8206922" y="2699358"/>
            <a:ext cx="3276600" cy="3276600"/>
          </a:xfrm>
          <a:prstGeom prst="donut">
            <a:avLst>
              <a:gd name="adj" fmla="val 10769"/>
            </a:avLst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8" name="막힌 원호 47">
            <a:extLst>
              <a:ext uri="{FF2B5EF4-FFF2-40B4-BE49-F238E27FC236}">
                <a16:creationId xmlns:a16="http://schemas.microsoft.com/office/drawing/2014/main" id="{23F4349B-63E6-45A1-851A-A61C0B67E886}"/>
              </a:ext>
            </a:extLst>
          </p:cNvPr>
          <p:cNvSpPr/>
          <p:nvPr/>
        </p:nvSpPr>
        <p:spPr>
          <a:xfrm rot="2695754">
            <a:off x="8017132" y="2564320"/>
            <a:ext cx="3630671" cy="3570943"/>
          </a:xfrm>
          <a:prstGeom prst="blockArc">
            <a:avLst>
              <a:gd name="adj1" fmla="val 10800000"/>
              <a:gd name="adj2" fmla="val 7816894"/>
              <a:gd name="adj3" fmla="val 9830"/>
            </a:avLst>
          </a:prstGeom>
          <a:solidFill>
            <a:srgbClr val="CB0A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6EF7E63-0AFA-4950-8F6E-F35B9E2D13FE}"/>
              </a:ext>
            </a:extLst>
          </p:cNvPr>
          <p:cNvSpPr txBox="1"/>
          <p:nvPr/>
        </p:nvSpPr>
        <p:spPr>
          <a:xfrm>
            <a:off x="8967952" y="3493652"/>
            <a:ext cx="17290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LG</a:t>
            </a:r>
          </a:p>
          <a:p>
            <a:pPr algn="ctr"/>
            <a:r>
              <a:rPr lang="ko-KR" altLang="en-US" sz="2400" dirty="0" err="1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스타일러</a:t>
            </a:r>
            <a:endParaRPr lang="en-US" altLang="ko-KR" sz="2400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AE02C0E-D471-4E37-B300-41311C03742C}"/>
              </a:ext>
            </a:extLst>
          </p:cNvPr>
          <p:cNvSpPr txBox="1"/>
          <p:nvPr/>
        </p:nvSpPr>
        <p:spPr>
          <a:xfrm>
            <a:off x="9064470" y="4423563"/>
            <a:ext cx="12350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CB0A37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80%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7B94E03-AF75-4BB6-B898-745F31A5E37E}"/>
              </a:ext>
            </a:extLst>
          </p:cNvPr>
          <p:cNvSpPr txBox="1"/>
          <p:nvPr/>
        </p:nvSpPr>
        <p:spPr>
          <a:xfrm>
            <a:off x="10169993" y="4610465"/>
            <a:ext cx="6325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점유</a:t>
            </a:r>
          </a:p>
        </p:txBody>
      </p:sp>
      <p:sp>
        <p:nvSpPr>
          <p:cNvPr id="24" name="이등변 삼각형 23">
            <a:extLst>
              <a:ext uri="{FF2B5EF4-FFF2-40B4-BE49-F238E27FC236}">
                <a16:creationId xmlns:a16="http://schemas.microsoft.com/office/drawing/2014/main" id="{DE9333F1-0C38-423A-B69C-E4A91053EB64}"/>
              </a:ext>
            </a:extLst>
          </p:cNvPr>
          <p:cNvSpPr/>
          <p:nvPr/>
        </p:nvSpPr>
        <p:spPr>
          <a:xfrm rot="16200000">
            <a:off x="11136934" y="1546014"/>
            <a:ext cx="260040" cy="310902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F0646B5-6DD2-4049-91BD-C56CB1A8BF76}"/>
              </a:ext>
            </a:extLst>
          </p:cNvPr>
          <p:cNvSpPr txBox="1"/>
          <p:nvPr/>
        </p:nvSpPr>
        <p:spPr>
          <a:xfrm>
            <a:off x="377474" y="472845"/>
            <a:ext cx="42975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AppleSDGothicNeoH00" panose="02000503000000000000" pitchFamily="2" charset="-127"/>
                <a:ea typeface="AppleSDGothicNeoH00" panose="02000503000000000000" pitchFamily="2" charset="-127"/>
              </a:rPr>
              <a:t>3. </a:t>
            </a:r>
            <a:r>
              <a:rPr lang="ko-KR" altLang="en-US" sz="3200" dirty="0">
                <a:latin typeface="AppleSDGothicNeoH00" panose="02000503000000000000" pitchFamily="2" charset="-127"/>
                <a:ea typeface="AppleSDGothicNeoH00" panose="02000503000000000000" pitchFamily="2" charset="-127"/>
              </a:rPr>
              <a:t>의류 관리기 시장 동향</a:t>
            </a:r>
          </a:p>
        </p:txBody>
      </p:sp>
      <p:sp>
        <p:nvSpPr>
          <p:cNvPr id="26" name="직각 삼각형 25">
            <a:extLst>
              <a:ext uri="{FF2B5EF4-FFF2-40B4-BE49-F238E27FC236}">
                <a16:creationId xmlns:a16="http://schemas.microsoft.com/office/drawing/2014/main" id="{FF6AB140-2FF3-4F80-B779-5D4A577E9675}"/>
              </a:ext>
            </a:extLst>
          </p:cNvPr>
          <p:cNvSpPr/>
          <p:nvPr/>
        </p:nvSpPr>
        <p:spPr>
          <a:xfrm flipH="1" flipV="1">
            <a:off x="0" y="0"/>
            <a:ext cx="12192000" cy="793963"/>
          </a:xfrm>
          <a:prstGeom prst="rtTriangle">
            <a:avLst/>
          </a:prstGeom>
          <a:solidFill>
            <a:srgbClr val="A2BA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46C41AB1-A16C-4F6F-AA9C-6CA16C2BDFAD}"/>
              </a:ext>
            </a:extLst>
          </p:cNvPr>
          <p:cNvSpPr/>
          <p:nvPr/>
        </p:nvSpPr>
        <p:spPr>
          <a:xfrm>
            <a:off x="334185" y="472845"/>
            <a:ext cx="4148178" cy="584775"/>
          </a:xfrm>
          <a:prstGeom prst="rect">
            <a:avLst/>
          </a:prstGeom>
          <a:solidFill>
            <a:srgbClr val="BDBAB8">
              <a:alpha val="2705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평행 사변형 28">
            <a:extLst>
              <a:ext uri="{FF2B5EF4-FFF2-40B4-BE49-F238E27FC236}">
                <a16:creationId xmlns:a16="http://schemas.microsoft.com/office/drawing/2014/main" id="{7FA9A6CB-1E11-474E-A618-3925246ACC57}"/>
              </a:ext>
            </a:extLst>
          </p:cNvPr>
          <p:cNvSpPr/>
          <p:nvPr/>
        </p:nvSpPr>
        <p:spPr>
          <a:xfrm>
            <a:off x="1495285" y="1261734"/>
            <a:ext cx="5053716" cy="390990"/>
          </a:xfrm>
          <a:prstGeom prst="parallelogram">
            <a:avLst/>
          </a:prstGeom>
          <a:solidFill>
            <a:schemeClr val="accent5">
              <a:lumMod val="60000"/>
              <a:lumOff val="40000"/>
              <a:alpha val="4392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CE97C6E-9EBC-4AD2-9118-314708DD0116}"/>
              </a:ext>
            </a:extLst>
          </p:cNvPr>
          <p:cNvSpPr txBox="1"/>
          <p:nvPr/>
        </p:nvSpPr>
        <p:spPr>
          <a:xfrm>
            <a:off x="1489603" y="1261734"/>
            <a:ext cx="50593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네이버 </a:t>
            </a:r>
            <a:r>
              <a:rPr lang="ko-KR" altLang="en-US" sz="2000" dirty="0" err="1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검색량</a:t>
            </a:r>
            <a:r>
              <a:rPr lang="ko-KR" altLang="en-US" sz="20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 </a:t>
            </a:r>
            <a:r>
              <a:rPr lang="en-US" altLang="ko-KR" sz="20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: </a:t>
            </a:r>
            <a:r>
              <a:rPr lang="ko-KR" altLang="en-US" sz="2000" dirty="0" err="1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에어드레서</a:t>
            </a:r>
            <a:r>
              <a:rPr lang="en-US" altLang="ko-KR" sz="20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/</a:t>
            </a:r>
            <a:r>
              <a:rPr lang="ko-KR" altLang="en-US" sz="2000" dirty="0" err="1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스타일러</a:t>
            </a:r>
            <a:r>
              <a:rPr lang="en-US" altLang="ko-KR" sz="20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/</a:t>
            </a:r>
            <a:r>
              <a:rPr lang="ko-KR" altLang="en-US" sz="20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의류관리기</a:t>
            </a:r>
          </a:p>
        </p:txBody>
      </p:sp>
      <p:sp>
        <p:nvSpPr>
          <p:cNvPr id="33" name="평행 사변형 32">
            <a:extLst>
              <a:ext uri="{FF2B5EF4-FFF2-40B4-BE49-F238E27FC236}">
                <a16:creationId xmlns:a16="http://schemas.microsoft.com/office/drawing/2014/main" id="{2CDB3076-E973-4FDF-90C7-8D5CC09BDC5F}"/>
              </a:ext>
            </a:extLst>
          </p:cNvPr>
          <p:cNvSpPr/>
          <p:nvPr/>
        </p:nvSpPr>
        <p:spPr>
          <a:xfrm>
            <a:off x="8395776" y="1842697"/>
            <a:ext cx="2787132" cy="390990"/>
          </a:xfrm>
          <a:prstGeom prst="parallelogram">
            <a:avLst/>
          </a:prstGeom>
          <a:solidFill>
            <a:schemeClr val="accent5">
              <a:lumMod val="60000"/>
              <a:lumOff val="40000"/>
              <a:alpha val="4392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6672012-B97E-447A-83BF-CD235AD01E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032" y="1803664"/>
            <a:ext cx="6277196" cy="47124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77EA2BC2-5A29-47A7-B0D5-CF732D27E6E1}"/>
              </a:ext>
            </a:extLst>
          </p:cNvPr>
          <p:cNvSpPr txBox="1"/>
          <p:nvPr/>
        </p:nvSpPr>
        <p:spPr>
          <a:xfrm>
            <a:off x="8541367" y="1831485"/>
            <a:ext cx="25314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의류관리기 시장 점유율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D7A736B-8C78-41DB-AD35-73FB1F811286}"/>
              </a:ext>
            </a:extLst>
          </p:cNvPr>
          <p:cNvSpPr txBox="1"/>
          <p:nvPr/>
        </p:nvSpPr>
        <p:spPr>
          <a:xfrm>
            <a:off x="10233660" y="58266"/>
            <a:ext cx="24291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pleSDGothicNeoH00" panose="02000503000000000000" pitchFamily="2" charset="-127"/>
                <a:ea typeface="AppleSDGothicNeoH00" panose="02000503000000000000" pitchFamily="2" charset="-127"/>
              </a:rPr>
              <a:t>0</a:t>
            </a:r>
            <a:r>
              <a:rPr lang="en-US" altLang="ko-KR" sz="2400" dirty="0">
                <a:solidFill>
                  <a:schemeClr val="bg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pleSDGothicNeoH00" panose="02000503000000000000" pitchFamily="2" charset="-127"/>
                <a:ea typeface="AppleSDGothicNeoH00" panose="02000503000000000000" pitchFamily="2" charset="-127"/>
              </a:rPr>
              <a:t>2</a:t>
            </a:r>
            <a:r>
              <a:rPr lang="en-US" altLang="ko-KR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pleSDGothicNeoH00" panose="02000503000000000000" pitchFamily="2" charset="-127"/>
                <a:ea typeface="AppleSDGothicNeoH00" panose="02000503000000000000" pitchFamily="2" charset="-127"/>
              </a:rPr>
              <a:t>. </a:t>
            </a:r>
            <a:r>
              <a:rPr lang="ko-KR" alt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pleSDGothicNeoH00" panose="02000503000000000000" pitchFamily="2" charset="-127"/>
                <a:ea typeface="AppleSDGothicNeoH00" panose="02000503000000000000" pitchFamily="2" charset="-127"/>
              </a:rPr>
              <a:t>시장 분석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0C78AEA-82C4-43F3-8A80-96E8FB54B3DD}"/>
              </a:ext>
            </a:extLst>
          </p:cNvPr>
          <p:cNvSpPr txBox="1"/>
          <p:nvPr/>
        </p:nvSpPr>
        <p:spPr>
          <a:xfrm>
            <a:off x="10553569" y="6069677"/>
            <a:ext cx="12586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[</a:t>
            </a:r>
            <a:r>
              <a:rPr lang="ko-KR" altLang="en-US" sz="12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출처</a:t>
            </a:r>
            <a:r>
              <a:rPr lang="en-US" altLang="ko-KR" sz="12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] </a:t>
            </a:r>
            <a:r>
              <a:rPr lang="ko-KR" altLang="en-US" sz="12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업계추정치</a:t>
            </a:r>
          </a:p>
        </p:txBody>
      </p:sp>
    </p:spTree>
    <p:extLst>
      <p:ext uri="{BB962C8B-B14F-4D97-AF65-F5344CB8AC3E}">
        <p14:creationId xmlns:p14="http://schemas.microsoft.com/office/powerpoint/2010/main" val="42598215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바닥, 실내, 건물, 벽이(가) 표시된 사진&#10;&#10;자동 생성된 설명">
            <a:extLst>
              <a:ext uri="{FF2B5EF4-FFF2-40B4-BE49-F238E27FC236}">
                <a16:creationId xmlns:a16="http://schemas.microsoft.com/office/drawing/2014/main" id="{89189385-0AAB-454F-BD21-70BE2FEA05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5000"/>
                    </a14:imgEffect>
                    <a14:imgEffect>
                      <a14:brightnessContrast bright="-11000" contrast="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5424"/>
            <a:ext cx="12192000" cy="6873424"/>
          </a:xfrm>
          <a:prstGeom prst="rect">
            <a:avLst/>
          </a:prstGeom>
        </p:spPr>
      </p:pic>
      <p:pic>
        <p:nvPicPr>
          <p:cNvPr id="10" name="Picture 2" descr="Image result for samsung logo">
            <a:extLst>
              <a:ext uri="{FF2B5EF4-FFF2-40B4-BE49-F238E27FC236}">
                <a16:creationId xmlns:a16="http://schemas.microsoft.com/office/drawing/2014/main" id="{28862ED7-3F35-4D54-B954-F635FBD03C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6081" y="-194813"/>
            <a:ext cx="1677513" cy="1105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687D073D-7416-4FC1-B0E6-8298C0B2CABC}"/>
              </a:ext>
            </a:extLst>
          </p:cNvPr>
          <p:cNvSpPr/>
          <p:nvPr/>
        </p:nvSpPr>
        <p:spPr>
          <a:xfrm>
            <a:off x="-89452" y="-15424"/>
            <a:ext cx="8368748" cy="6873424"/>
          </a:xfrm>
          <a:custGeom>
            <a:avLst/>
            <a:gdLst>
              <a:gd name="connsiteX0" fmla="*/ 0 w 7764780"/>
              <a:gd name="connsiteY0" fmla="*/ 0 h 6865620"/>
              <a:gd name="connsiteX1" fmla="*/ 7764780 w 7764780"/>
              <a:gd name="connsiteY1" fmla="*/ 0 h 6865620"/>
              <a:gd name="connsiteX2" fmla="*/ 4693920 w 7764780"/>
              <a:gd name="connsiteY2" fmla="*/ 6865620 h 6865620"/>
              <a:gd name="connsiteX3" fmla="*/ 30480 w 7764780"/>
              <a:gd name="connsiteY3" fmla="*/ 6865620 h 6865620"/>
              <a:gd name="connsiteX4" fmla="*/ 0 w 7764780"/>
              <a:gd name="connsiteY4" fmla="*/ 0 h 6865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64780" h="6865620">
                <a:moveTo>
                  <a:pt x="0" y="0"/>
                </a:moveTo>
                <a:lnTo>
                  <a:pt x="7764780" y="0"/>
                </a:lnTo>
                <a:lnTo>
                  <a:pt x="4693920" y="6865620"/>
                </a:lnTo>
                <a:lnTo>
                  <a:pt x="30480" y="6865620"/>
                </a:lnTo>
                <a:lnTo>
                  <a:pt x="0" y="0"/>
                </a:lnTo>
                <a:close/>
              </a:path>
            </a:pathLst>
          </a:custGeom>
          <a:solidFill>
            <a:srgbClr val="A2BAF0">
              <a:alpha val="8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6FDEAB-C2A4-44EF-AA46-1B270FBFF9B5}"/>
              </a:ext>
            </a:extLst>
          </p:cNvPr>
          <p:cNvSpPr txBox="1"/>
          <p:nvPr/>
        </p:nvSpPr>
        <p:spPr>
          <a:xfrm>
            <a:off x="1187233" y="2389930"/>
            <a:ext cx="3914854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dirty="0">
                <a:effectLst>
                  <a:outerShdw blurRad="292100" dist="355600" dir="9420000" sx="113000" sy="113000" algn="tl">
                    <a:srgbClr val="000000">
                      <a:alpha val="43137"/>
                    </a:srgbClr>
                  </a:outerShdw>
                </a:effectLst>
                <a:latin typeface="AppleSDGothicNeoH00" panose="02000503000000000000" pitchFamily="2" charset="-127"/>
                <a:ea typeface="AppleSDGothicNeoH00" panose="02000503000000000000" pitchFamily="2" charset="-127"/>
              </a:rPr>
              <a:t>0</a:t>
            </a:r>
            <a:r>
              <a:rPr lang="en-US" altLang="ko-KR" sz="6000" dirty="0">
                <a:ln w="31750">
                  <a:solidFill>
                    <a:schemeClr val="accent1">
                      <a:shade val="50000"/>
                    </a:schemeClr>
                  </a:solidFill>
                </a:ln>
                <a:solidFill>
                  <a:schemeClr val="accent1"/>
                </a:solidFill>
                <a:effectLst>
                  <a:outerShdw blurRad="292100" dist="355600" dir="9420000" sx="113000" sy="113000" algn="tl">
                    <a:srgbClr val="000000">
                      <a:alpha val="43137"/>
                    </a:srgbClr>
                  </a:outerShdw>
                </a:effectLst>
                <a:latin typeface="AppleSDGothicNeoH00" panose="02000503000000000000" pitchFamily="2" charset="-127"/>
                <a:ea typeface="AppleSDGothicNeoH00" panose="02000503000000000000" pitchFamily="2" charset="-127"/>
              </a:rPr>
              <a:t>3</a:t>
            </a:r>
            <a:r>
              <a:rPr lang="en-US" altLang="ko-KR" sz="6000" dirty="0">
                <a:effectLst>
                  <a:outerShdw blurRad="292100" dist="355600" dir="9420000" sx="113000" sy="113000" algn="tl">
                    <a:srgbClr val="000000">
                      <a:alpha val="43137"/>
                    </a:srgbClr>
                  </a:outerShdw>
                </a:effectLst>
                <a:latin typeface="AppleSDGothicNeoH00" panose="02000503000000000000" pitchFamily="2" charset="-127"/>
                <a:ea typeface="AppleSDGothicNeoH00" panose="02000503000000000000" pitchFamily="2" charset="-127"/>
              </a:rPr>
              <a:t>.</a:t>
            </a:r>
          </a:p>
          <a:p>
            <a:pPr algn="ctr"/>
            <a:r>
              <a:rPr lang="ko-KR" altLang="en-US" sz="6000" dirty="0">
                <a:effectLst>
                  <a:outerShdw blurRad="292100" dist="355600" dir="9420000" sx="113000" sy="113000" algn="tl">
                    <a:srgbClr val="000000">
                      <a:alpha val="43137"/>
                    </a:srgbClr>
                  </a:outerShdw>
                </a:effectLst>
                <a:latin typeface="AppleSDGothicNeoH00" panose="02000503000000000000" pitchFamily="2" charset="-127"/>
                <a:ea typeface="AppleSDGothicNeoH00" panose="02000503000000000000" pitchFamily="2" charset="-127"/>
              </a:rPr>
              <a:t>데이터 분석 </a:t>
            </a:r>
          </a:p>
        </p:txBody>
      </p:sp>
    </p:spTree>
    <p:extLst>
      <p:ext uri="{BB962C8B-B14F-4D97-AF65-F5344CB8AC3E}">
        <p14:creationId xmlns:p14="http://schemas.microsoft.com/office/powerpoint/2010/main" val="23927796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1221</TotalTime>
  <Words>1294</Words>
  <Application>Microsoft Macintosh PowerPoint</Application>
  <PresentationFormat>와이드스크린</PresentationFormat>
  <Paragraphs>398</Paragraphs>
  <Slides>41</Slides>
  <Notes>10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41</vt:i4>
      </vt:variant>
    </vt:vector>
  </HeadingPairs>
  <TitlesOfParts>
    <vt:vector size="55" baseType="lpstr">
      <vt:lpstr>Tmon몬소리 Black</vt:lpstr>
      <vt:lpstr>Abadi</vt:lpstr>
      <vt:lpstr>Wingdings</vt:lpstr>
      <vt:lpstr>Arial</vt:lpstr>
      <vt:lpstr>맑은 고딕</vt:lpstr>
      <vt:lpstr>AppleSDGothicNeoH00</vt:lpstr>
      <vt:lpstr>AppleSDGothicNeoM00</vt:lpstr>
      <vt:lpstr>AppleSDGothicNeoR00</vt:lpstr>
      <vt:lpstr>AppleSDGothicNeoB00</vt:lpstr>
      <vt:lpstr>AppleSDGothicNeoSB00</vt:lpstr>
      <vt:lpstr>AppleSDGothicNeoEB00</vt:lpstr>
      <vt:lpstr>Office 테마</vt:lpstr>
      <vt:lpstr>디자인 사용자 지정</vt:lpstr>
      <vt:lpstr>1_디자인 사용자 지정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 현진</dc:creator>
  <cp:lastModifiedBy>한기호</cp:lastModifiedBy>
  <cp:revision>112</cp:revision>
  <dcterms:created xsi:type="dcterms:W3CDTF">2019-02-22T07:37:17Z</dcterms:created>
  <dcterms:modified xsi:type="dcterms:W3CDTF">2019-02-28T05:27:27Z</dcterms:modified>
</cp:coreProperties>
</file>